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60" r:id="rId3"/>
    <p:sldId id="257" r:id="rId4"/>
    <p:sldId id="258" r:id="rId5"/>
    <p:sldId id="259" r:id="rId6"/>
    <p:sldId id="294" r:id="rId7"/>
    <p:sldId id="261" r:id="rId8"/>
    <p:sldId id="286" r:id="rId9"/>
    <p:sldId id="262" r:id="rId10"/>
    <p:sldId id="263" r:id="rId11"/>
    <p:sldId id="28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1" r:id="rId21"/>
    <p:sldId id="287" r:id="rId22"/>
    <p:sldId id="272" r:id="rId23"/>
    <p:sldId id="274" r:id="rId24"/>
    <p:sldId id="275" r:id="rId25"/>
    <p:sldId id="276" r:id="rId26"/>
    <p:sldId id="277" r:id="rId27"/>
    <p:sldId id="289" r:id="rId28"/>
    <p:sldId id="278" r:id="rId29"/>
    <p:sldId id="279" r:id="rId30"/>
    <p:sldId id="280" r:id="rId31"/>
    <p:sldId id="288" r:id="rId32"/>
    <p:sldId id="281" r:id="rId33"/>
    <p:sldId id="290" r:id="rId34"/>
    <p:sldId id="282" r:id="rId35"/>
    <p:sldId id="291" r:id="rId36"/>
    <p:sldId id="292" r:id="rId37"/>
    <p:sldId id="283" r:id="rId38"/>
    <p:sldId id="293" r:id="rId39"/>
    <p:sldId id="295" r:id="rId40"/>
    <p:sldId id="296" r:id="rId41"/>
    <p:sldId id="28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8"/>
    <p:restoredTop sz="94681"/>
  </p:normalViewPr>
  <p:slideViewPr>
    <p:cSldViewPr snapToGrid="0">
      <p:cViewPr varScale="1">
        <p:scale>
          <a:sx n="111" d="100"/>
          <a:sy n="111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C449A-7C28-934A-AAF7-B878ECE303BA}" type="datetimeFigureOut">
              <a:rPr lang="el-GR" smtClean="0"/>
              <a:t>18/11/25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0311E-90FD-E04C-A844-94339AF435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06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311E-90FD-E04C-A844-94339AF4355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63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4FDAC8-B198-3F4F-9DB3-770EA21A3072}" type="datetimeFigureOut">
              <a:rPr lang="el-GR" smtClean="0"/>
              <a:t>18/11/25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B48920-CB96-5B48-943A-B49CEAB0DA30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504701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DAC8-B198-3F4F-9DB3-770EA21A3072}" type="datetimeFigureOut">
              <a:rPr lang="el-GR" smtClean="0"/>
              <a:t>18/11/25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920-CB96-5B48-943A-B49CEAB0DA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032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DAC8-B198-3F4F-9DB3-770EA21A3072}" type="datetimeFigureOut">
              <a:rPr lang="el-GR" smtClean="0"/>
              <a:t>18/11/25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920-CB96-5B48-943A-B49CEAB0DA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15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DAC8-B198-3F4F-9DB3-770EA21A3072}" type="datetimeFigureOut">
              <a:rPr lang="el-GR" smtClean="0"/>
              <a:t>18/11/25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920-CB96-5B48-943A-B49CEAB0DA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346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4FDAC8-B198-3F4F-9DB3-770EA21A3072}" type="datetimeFigureOut">
              <a:rPr lang="el-GR" smtClean="0"/>
              <a:t>18/11/25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B48920-CB96-5B48-943A-B49CEAB0DA30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380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DAC8-B198-3F4F-9DB3-770EA21A3072}" type="datetimeFigureOut">
              <a:rPr lang="el-GR" smtClean="0"/>
              <a:t>18/11/25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920-CB96-5B48-943A-B49CEAB0DA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25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DAC8-B198-3F4F-9DB3-770EA21A3072}" type="datetimeFigureOut">
              <a:rPr lang="el-GR" smtClean="0"/>
              <a:t>18/11/25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920-CB96-5B48-943A-B49CEAB0DA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70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DAC8-B198-3F4F-9DB3-770EA21A3072}" type="datetimeFigureOut">
              <a:rPr lang="el-GR" smtClean="0"/>
              <a:t>18/11/25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920-CB96-5B48-943A-B49CEAB0DA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23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DAC8-B198-3F4F-9DB3-770EA21A3072}" type="datetimeFigureOut">
              <a:rPr lang="el-GR" smtClean="0"/>
              <a:t>18/11/25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920-CB96-5B48-943A-B49CEAB0DA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17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4FDAC8-B198-3F4F-9DB3-770EA21A3072}" type="datetimeFigureOut">
              <a:rPr lang="el-GR" smtClean="0"/>
              <a:t>18/11/25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B48920-CB96-5B48-943A-B49CEAB0DA30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12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4FDAC8-B198-3F4F-9DB3-770EA21A3072}" type="datetimeFigureOut">
              <a:rPr lang="el-GR" smtClean="0"/>
              <a:t>18/11/25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B48920-CB96-5B48-943A-B49CEAB0DA30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918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64FDAC8-B198-3F4F-9DB3-770EA21A3072}" type="datetimeFigureOut">
              <a:rPr lang="el-GR" smtClean="0"/>
              <a:t>18/11/25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3B48920-CB96-5B48-943A-B49CEAB0DA30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65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92296C6-28F7-4BD7-9EFB-22A268E3D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D2D3094-A0ED-DA1D-FEA5-DFD427D81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7140" y="564205"/>
            <a:ext cx="5928772" cy="2978899"/>
          </a:xfrm>
        </p:spPr>
        <p:txBody>
          <a:bodyPr>
            <a:normAutofit/>
          </a:bodyPr>
          <a:lstStyle/>
          <a:p>
            <a:r>
              <a:rPr lang="en" sz="7000" dirty="0">
                <a:solidFill>
                  <a:schemeClr val="accent6">
                    <a:lumMod val="50000"/>
                  </a:schemeClr>
                </a:solidFill>
              </a:rPr>
              <a:t>Heart</a:t>
            </a:r>
            <a:br>
              <a:rPr lang="en" sz="7000" dirty="0"/>
            </a:br>
            <a:endParaRPr lang="el-GR" sz="7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8A916A1-2743-7A0D-EA7C-4AA8386F3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2670" y="4021156"/>
            <a:ext cx="6400800" cy="2978899"/>
          </a:xfrm>
        </p:spPr>
        <p:txBody>
          <a:bodyPr>
            <a:normAutofit/>
          </a:bodyPr>
          <a:lstStyle/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Dr Tampaki Ekaterini Christina, Plastic and Reconstructive Surgeon</a:t>
            </a:r>
          </a:p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Dr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Filippou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Dimitrios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, Assistant Professor - General Surgeon</a:t>
            </a:r>
          </a:p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Dr </a:t>
            </a:r>
            <a:r>
              <a:rPr lang="en-US" sz="2000" b="1" i="1" dirty="0" err="1">
                <a:solidFill>
                  <a:schemeClr val="accent6">
                    <a:lumMod val="50000"/>
                  </a:schemeClr>
                </a:solidFill>
              </a:rPr>
              <a:t>Sinou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 Natalia, PhD candidate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endParaRPr lang="en-US" sz="1800" i="1" dirty="0"/>
          </a:p>
          <a:p>
            <a:pPr algn="l">
              <a:lnSpc>
                <a:spcPct val="102000"/>
              </a:lnSpc>
            </a:pPr>
            <a:endParaRPr lang="el-GR" sz="1800" dirty="0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CBB17300-EE76-409B-97FE-4836C509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35" name="Freeform 6">
            <a:extLst>
              <a:ext uri="{FF2B5EF4-FFF2-40B4-BE49-F238E27FC236}">
                <a16:creationId xmlns:a16="http://schemas.microsoft.com/office/drawing/2014/main" id="{AEABCDF0-66B8-40A9-98EB-B6837EF18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026" name="Picture 2" descr="The human heart • Heart Research Institute">
            <a:extLst>
              <a:ext uri="{FF2B5EF4-FFF2-40B4-BE49-F238E27FC236}">
                <a16:creationId xmlns:a16="http://schemas.microsoft.com/office/drawing/2014/main" id="{192A07CC-DAD7-5EF4-AC16-CD677A72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>
            <a:fillRect/>
          </a:stretch>
        </p:blipFill>
        <p:spPr bwMode="auto">
          <a:xfrm>
            <a:off x="1480173" y="1790732"/>
            <a:ext cx="3267942" cy="32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5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086E68-7326-1529-4E84-B2D4010E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1" y="165370"/>
            <a:ext cx="9980579" cy="2006330"/>
          </a:xfrm>
        </p:spPr>
        <p:txBody>
          <a:bodyPr/>
          <a:lstStyle/>
          <a:p>
            <a:r>
              <a:rPr lang="en" sz="3600" b="1" dirty="0">
                <a:solidFill>
                  <a:schemeClr val="accent6">
                    <a:lumMod val="50000"/>
                  </a:schemeClr>
                </a:solidFill>
              </a:rPr>
              <a:t>Position of the heart in summary</a:t>
            </a:r>
            <a:br>
              <a:rPr lang="en" b="1" dirty="0">
                <a:solidFill>
                  <a:schemeClr val="accent6">
                    <a:lumMod val="50000"/>
                  </a:schemeClr>
                </a:solidFill>
              </a:rPr>
            </a:b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9EF5AD-49C0-C1FD-1DF0-07300C24B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95" y="914399"/>
            <a:ext cx="6741849" cy="60797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Behind</a:t>
            </a:r>
            <a:r>
              <a:rPr lang="en" b="1" dirty="0"/>
              <a:t> </a:t>
            </a:r>
            <a:r>
              <a:rPr lang="en" dirty="0"/>
              <a:t>the body of the sternum, the corresponding costal cartilages (3rd-6th) and the parts of the corresponding left ribs.</a:t>
            </a:r>
          </a:p>
          <a:p>
            <a:pPr marL="0" indent="0">
              <a:buNone/>
            </a:pP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Location:</a:t>
            </a:r>
            <a:r>
              <a:rPr lang="de-CH" dirty="0"/>
              <a:t> Middle </a:t>
            </a:r>
            <a:r>
              <a:rPr lang="de-CH" dirty="0" err="1"/>
              <a:t>mediastinum</a:t>
            </a:r>
            <a:r>
              <a:rPr lang="de-CH" dirty="0"/>
              <a:t>, </a:t>
            </a:r>
            <a:r>
              <a:rPr lang="de-CH" dirty="0" err="1"/>
              <a:t>mostly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left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midsagittal</a:t>
            </a:r>
            <a:r>
              <a:rPr lang="de-CH" dirty="0"/>
              <a:t> plane</a:t>
            </a:r>
            <a:br>
              <a:rPr lang="de-CH" dirty="0"/>
            </a:b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Orientation: </a:t>
            </a:r>
            <a:r>
              <a:rPr lang="de-CH" dirty="0" err="1"/>
              <a:t>Positioned</a:t>
            </a:r>
            <a:r>
              <a:rPr lang="de-CH" dirty="0"/>
              <a:t> in a </a:t>
            </a:r>
            <a:r>
              <a:rPr lang="de-CH" dirty="0" err="1"/>
              <a:t>direction</a:t>
            </a:r>
            <a:r>
              <a:rPr lang="de-CH" dirty="0"/>
              <a:t> </a:t>
            </a:r>
            <a:r>
              <a:rPr lang="de-CH" dirty="0" err="1"/>
              <a:t>extending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shoulder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left</a:t>
            </a:r>
            <a:r>
              <a:rPr lang="de-CH" dirty="0"/>
              <a:t> </a:t>
            </a:r>
            <a:r>
              <a:rPr lang="de-CH" dirty="0" err="1"/>
              <a:t>hypochondrium</a:t>
            </a:r>
            <a:r>
              <a:rPr lang="de-CH" dirty="0"/>
              <a:t>,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apex</a:t>
            </a:r>
            <a:r>
              <a:rPr lang="de-CH" dirty="0"/>
              <a:t> </a:t>
            </a:r>
            <a:r>
              <a:rPr lang="de-CH" dirty="0" err="1"/>
              <a:t>biased</a:t>
            </a:r>
            <a:r>
              <a:rPr lang="de-CH" dirty="0"/>
              <a:t> </a:t>
            </a:r>
            <a:r>
              <a:rPr lang="de-CH" dirty="0" err="1"/>
              <a:t>towards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left</a:t>
            </a:r>
            <a:endParaRPr lang="de-CH" dirty="0"/>
          </a:p>
          <a:p>
            <a:pPr marL="0" indent="0" algn="just">
              <a:buNone/>
            </a:pP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Visceral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relationships</a:t>
            </a:r>
            <a:r>
              <a:rPr lang="de-CH" dirty="0"/>
              <a:t>: Pericardium (</a:t>
            </a:r>
            <a:r>
              <a:rPr lang="de-CH" dirty="0" err="1"/>
              <a:t>sac</a:t>
            </a:r>
            <a:r>
              <a:rPr lang="de-CH" dirty="0"/>
              <a:t> </a:t>
            </a:r>
            <a:r>
              <a:rPr lang="de-CH" dirty="0" err="1"/>
              <a:t>surrounding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heart</a:t>
            </a:r>
            <a:r>
              <a:rPr lang="de-CH" dirty="0"/>
              <a:t>), Thymus (anterior), Lungs (lateral), </a:t>
            </a:r>
            <a:r>
              <a:rPr lang="de-CH" dirty="0" err="1"/>
              <a:t>Diaphragm</a:t>
            </a:r>
            <a:r>
              <a:rPr lang="de-CH" dirty="0"/>
              <a:t> (inferior), </a:t>
            </a:r>
            <a:r>
              <a:rPr lang="de-CH" dirty="0" err="1"/>
              <a:t>Esophagus</a:t>
            </a:r>
            <a:r>
              <a:rPr lang="de-CH" dirty="0"/>
              <a:t> (</a:t>
            </a:r>
            <a:r>
              <a:rPr lang="de-CH" dirty="0" err="1"/>
              <a:t>posterior</a:t>
            </a:r>
            <a:r>
              <a:rPr lang="de-CH" dirty="0"/>
              <a:t>)</a:t>
            </a:r>
          </a:p>
          <a:p>
            <a:pPr marL="0" indent="0" algn="just">
              <a:buNone/>
            </a:pP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Surrounding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neurovasculature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de-CH" dirty="0" err="1"/>
              <a:t>Arteries</a:t>
            </a:r>
            <a:r>
              <a:rPr lang="de-CH" dirty="0"/>
              <a:t>: </a:t>
            </a:r>
            <a:r>
              <a:rPr lang="de-CH" dirty="0" err="1"/>
              <a:t>Aortic</a:t>
            </a:r>
            <a:r>
              <a:rPr lang="de-CH" dirty="0"/>
              <a:t> </a:t>
            </a:r>
            <a:r>
              <a:rPr lang="de-CH" dirty="0" err="1"/>
              <a:t>arch</a:t>
            </a:r>
            <a:r>
              <a:rPr lang="de-CH" dirty="0"/>
              <a:t>, </a:t>
            </a:r>
            <a:r>
              <a:rPr lang="de-CH" dirty="0" err="1"/>
              <a:t>brachiocephalic</a:t>
            </a:r>
            <a:r>
              <a:rPr lang="de-CH" dirty="0"/>
              <a:t> </a:t>
            </a:r>
            <a:r>
              <a:rPr lang="de-CH" dirty="0" err="1"/>
              <a:t>trunk</a:t>
            </a:r>
            <a:r>
              <a:rPr lang="de-CH" dirty="0"/>
              <a:t>, </a:t>
            </a:r>
            <a:r>
              <a:rPr lang="de-CH" dirty="0" err="1"/>
              <a:t>right</a:t>
            </a:r>
            <a:r>
              <a:rPr lang="de-CH" dirty="0"/>
              <a:t> and </a:t>
            </a:r>
            <a:r>
              <a:rPr lang="de-CH" dirty="0" err="1"/>
              <a:t>left</a:t>
            </a:r>
            <a:r>
              <a:rPr lang="de-CH" dirty="0"/>
              <a:t> </a:t>
            </a:r>
            <a:r>
              <a:rPr lang="de-CH" dirty="0" err="1"/>
              <a:t>common</a:t>
            </a:r>
            <a:r>
              <a:rPr lang="de-CH" dirty="0"/>
              <a:t> </a:t>
            </a:r>
            <a:r>
              <a:rPr lang="de-CH" dirty="0" err="1"/>
              <a:t>carotid</a:t>
            </a:r>
            <a:r>
              <a:rPr lang="de-CH" dirty="0"/>
              <a:t> </a:t>
            </a:r>
            <a:r>
              <a:rPr lang="de-CH" dirty="0" err="1"/>
              <a:t>arteries</a:t>
            </a:r>
            <a:r>
              <a:rPr lang="de-CH" dirty="0"/>
              <a:t>, </a:t>
            </a:r>
            <a:r>
              <a:rPr lang="de-CH" dirty="0" err="1"/>
              <a:t>right</a:t>
            </a:r>
            <a:r>
              <a:rPr lang="de-CH" dirty="0"/>
              <a:t> and </a:t>
            </a:r>
            <a:r>
              <a:rPr lang="de-CH" dirty="0" err="1"/>
              <a:t>left</a:t>
            </a:r>
            <a:r>
              <a:rPr lang="de-CH" dirty="0"/>
              <a:t> </a:t>
            </a:r>
            <a:r>
              <a:rPr lang="de-CH" dirty="0" err="1"/>
              <a:t>subclavian</a:t>
            </a:r>
            <a:r>
              <a:rPr lang="de-CH" dirty="0"/>
              <a:t> </a:t>
            </a:r>
            <a:r>
              <a:rPr lang="de-CH" dirty="0" err="1"/>
              <a:t>arteries</a:t>
            </a:r>
            <a:r>
              <a:rPr lang="de-CH" dirty="0"/>
              <a:t>, internal </a:t>
            </a:r>
            <a:r>
              <a:rPr lang="de-CH" dirty="0" err="1"/>
              <a:t>thoracic</a:t>
            </a:r>
            <a:r>
              <a:rPr lang="de-CH" dirty="0"/>
              <a:t> </a:t>
            </a:r>
            <a:r>
              <a:rPr lang="de-CH" dirty="0" err="1"/>
              <a:t>artery</a:t>
            </a:r>
            <a:r>
              <a:rPr lang="de-CH" dirty="0"/>
              <a:t>, </a:t>
            </a:r>
            <a:r>
              <a:rPr lang="de-CH" dirty="0" err="1"/>
              <a:t>pericardiacophrenic</a:t>
            </a:r>
            <a:r>
              <a:rPr lang="de-CH" dirty="0"/>
              <a:t> </a:t>
            </a:r>
            <a:r>
              <a:rPr lang="de-CH" dirty="0" err="1"/>
              <a:t>artery</a:t>
            </a:r>
            <a:r>
              <a:rPr lang="de-CH" dirty="0"/>
              <a:t>, </a:t>
            </a:r>
            <a:r>
              <a:rPr lang="de-CH" dirty="0" err="1"/>
              <a:t>pulmonary</a:t>
            </a:r>
            <a:r>
              <a:rPr lang="de-CH" dirty="0"/>
              <a:t> </a:t>
            </a:r>
            <a:r>
              <a:rPr lang="de-CH" dirty="0" err="1"/>
              <a:t>trunk</a:t>
            </a:r>
            <a:endParaRPr lang="de-CH" dirty="0"/>
          </a:p>
          <a:p>
            <a:pPr algn="just">
              <a:buFont typeface="Wingdings" pitchFamily="2" charset="2"/>
              <a:buChar char="ü"/>
            </a:pPr>
            <a:r>
              <a:rPr lang="de-CH" dirty="0" err="1"/>
              <a:t>Veins</a:t>
            </a:r>
            <a:r>
              <a:rPr lang="de-CH" dirty="0"/>
              <a:t>: </a:t>
            </a:r>
            <a:r>
              <a:rPr lang="de-CH" dirty="0" err="1"/>
              <a:t>Left</a:t>
            </a:r>
            <a:r>
              <a:rPr lang="de-CH" dirty="0"/>
              <a:t> and </a:t>
            </a:r>
            <a:r>
              <a:rPr lang="de-CH" dirty="0" err="1"/>
              <a:t>right</a:t>
            </a:r>
            <a:r>
              <a:rPr lang="de-CH" dirty="0"/>
              <a:t> internal jugular </a:t>
            </a:r>
            <a:r>
              <a:rPr lang="de-CH" dirty="0" err="1"/>
              <a:t>veins</a:t>
            </a:r>
            <a:r>
              <a:rPr lang="de-CH" dirty="0"/>
              <a:t>, </a:t>
            </a:r>
            <a:r>
              <a:rPr lang="de-CH" dirty="0" err="1"/>
              <a:t>left</a:t>
            </a:r>
            <a:r>
              <a:rPr lang="de-CH" dirty="0"/>
              <a:t> and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subclavian</a:t>
            </a:r>
            <a:r>
              <a:rPr lang="de-CH" dirty="0"/>
              <a:t> </a:t>
            </a:r>
            <a:r>
              <a:rPr lang="de-CH" dirty="0" err="1"/>
              <a:t>veins</a:t>
            </a:r>
            <a:r>
              <a:rPr lang="de-CH" dirty="0"/>
              <a:t>, </a:t>
            </a:r>
            <a:r>
              <a:rPr lang="de-CH" dirty="0" err="1"/>
              <a:t>left</a:t>
            </a:r>
            <a:r>
              <a:rPr lang="de-CH" dirty="0"/>
              <a:t> and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brachiocephalic</a:t>
            </a:r>
            <a:r>
              <a:rPr lang="de-CH" dirty="0"/>
              <a:t> </a:t>
            </a:r>
            <a:r>
              <a:rPr lang="de-CH" dirty="0" err="1"/>
              <a:t>veins</a:t>
            </a:r>
            <a:r>
              <a:rPr lang="de-CH" dirty="0"/>
              <a:t>, superior </a:t>
            </a:r>
            <a:r>
              <a:rPr lang="de-CH" dirty="0" err="1"/>
              <a:t>vena</a:t>
            </a:r>
            <a:r>
              <a:rPr lang="de-CH" dirty="0"/>
              <a:t> </a:t>
            </a:r>
            <a:r>
              <a:rPr lang="de-CH" dirty="0" err="1"/>
              <a:t>cava</a:t>
            </a:r>
            <a:r>
              <a:rPr lang="de-CH" dirty="0"/>
              <a:t>, </a:t>
            </a:r>
            <a:r>
              <a:rPr lang="de-CH" dirty="0" err="1"/>
              <a:t>pericardiacophrenic</a:t>
            </a:r>
            <a:r>
              <a:rPr lang="de-CH" dirty="0"/>
              <a:t> </a:t>
            </a:r>
            <a:r>
              <a:rPr lang="de-CH" dirty="0" err="1"/>
              <a:t>vein</a:t>
            </a:r>
            <a:endParaRPr lang="de-CH" dirty="0"/>
          </a:p>
          <a:p>
            <a:pPr algn="just">
              <a:buFont typeface="Wingdings" pitchFamily="2" charset="2"/>
              <a:buChar char="ü"/>
            </a:pPr>
            <a:r>
              <a:rPr lang="de-CH" dirty="0" err="1"/>
              <a:t>Nerves</a:t>
            </a:r>
            <a:r>
              <a:rPr lang="de-CH" dirty="0"/>
              <a:t>: </a:t>
            </a:r>
            <a:r>
              <a:rPr lang="de-CH" dirty="0" err="1"/>
              <a:t>Left</a:t>
            </a:r>
            <a:r>
              <a:rPr lang="de-CH" dirty="0"/>
              <a:t> and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vagus</a:t>
            </a:r>
            <a:r>
              <a:rPr lang="de-CH" dirty="0"/>
              <a:t> </a:t>
            </a:r>
            <a:r>
              <a:rPr lang="de-CH" dirty="0" err="1"/>
              <a:t>nerves</a:t>
            </a:r>
            <a:r>
              <a:rPr lang="de-CH" dirty="0"/>
              <a:t> (CN X), </a:t>
            </a:r>
            <a:r>
              <a:rPr lang="de-CH" dirty="0" err="1"/>
              <a:t>left</a:t>
            </a:r>
            <a:r>
              <a:rPr lang="de-CH" dirty="0"/>
              <a:t> and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phrenic</a:t>
            </a:r>
            <a:r>
              <a:rPr lang="de-CH" dirty="0"/>
              <a:t> </a:t>
            </a:r>
            <a:r>
              <a:rPr lang="de-CH" dirty="0" err="1"/>
              <a:t>nerves</a:t>
            </a:r>
            <a:endParaRPr lang="en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3074" name="Picture 2" descr="Thoracic surface of the diaphragm (diagram)">
            <a:extLst>
              <a:ext uri="{FF2B5EF4-FFF2-40B4-BE49-F238E27FC236}">
                <a16:creationId xmlns:a16="http://schemas.microsoft.com/office/drawing/2014/main" id="{F90CF113-F50A-DF86-4232-B6F1F84E6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049" y="130131"/>
            <a:ext cx="3423555" cy="20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ernocostal surface of the heart (overview)">
            <a:extLst>
              <a:ext uri="{FF2B5EF4-FFF2-40B4-BE49-F238E27FC236}">
                <a16:creationId xmlns:a16="http://schemas.microsoft.com/office/drawing/2014/main" id="{349B4314-3A6D-B2D3-EA6B-7846BAEA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65" y="2206939"/>
            <a:ext cx="3555521" cy="241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defined">
            <a:extLst>
              <a:ext uri="{FF2B5EF4-FFF2-40B4-BE49-F238E27FC236}">
                <a16:creationId xmlns:a16="http://schemas.microsoft.com/office/drawing/2014/main" id="{F2E9D7CD-C505-2B29-F0C2-58BBD336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64" y="4618182"/>
            <a:ext cx="3555521" cy="221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8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86FB84-59D0-C902-7722-272BE4AB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021404"/>
          </a:xfrm>
        </p:spPr>
        <p:txBody>
          <a:bodyPr>
            <a:normAutofit/>
          </a:bodyPr>
          <a:lstStyle/>
          <a:p>
            <a:pPr algn="ctr"/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Heart in situ: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thymus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diaphragm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pulmonary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trunk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aortic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arch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, superior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vena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cava</a:t>
            </a: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Thymus; Image: Yousun Koh">
            <a:extLst>
              <a:ext uri="{FF2B5EF4-FFF2-40B4-BE49-F238E27FC236}">
                <a16:creationId xmlns:a16="http://schemas.microsoft.com/office/drawing/2014/main" id="{3ED51DAE-CDBE-7723-4BDA-04E7F58A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32" y="1021404"/>
            <a:ext cx="3403059" cy="259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iaphragm (Diaphragma); Image: Yousun Koh">
            <a:extLst>
              <a:ext uri="{FF2B5EF4-FFF2-40B4-BE49-F238E27FC236}">
                <a16:creationId xmlns:a16="http://schemas.microsoft.com/office/drawing/2014/main" id="{78A5ADDC-3EC5-E7CD-ADD2-B8777F76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13" y="1021404"/>
            <a:ext cx="3429000" cy="25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ulmonary trunk (Truncus pulmonalis); Image: Yousun Koh">
            <a:extLst>
              <a:ext uri="{FF2B5EF4-FFF2-40B4-BE49-F238E27FC236}">
                <a16:creationId xmlns:a16="http://schemas.microsoft.com/office/drawing/2014/main" id="{E25C2737-4278-109E-D3A6-FE3616DEB3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35" y="1021404"/>
            <a:ext cx="3737042" cy="25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ortic arch (Arcus aortae); Image: Yousun Koh">
            <a:extLst>
              <a:ext uri="{FF2B5EF4-FFF2-40B4-BE49-F238E27FC236}">
                <a16:creationId xmlns:a16="http://schemas.microsoft.com/office/drawing/2014/main" id="{76C4AB59-9DDE-C85D-ABAC-5FFE83545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03" y="3735421"/>
            <a:ext cx="3737042" cy="29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uperior vena cava (Vena cava superior); Image: Yousun Koh">
            <a:extLst>
              <a:ext uri="{FF2B5EF4-FFF2-40B4-BE49-F238E27FC236}">
                <a16:creationId xmlns:a16="http://schemas.microsoft.com/office/drawing/2014/main" id="{C3995A6E-BB53-B735-E4A9-20511D915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49" y="3735422"/>
            <a:ext cx="3807567" cy="29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64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B0450B-E747-E36C-06B8-68A6D6C2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39" y="77822"/>
            <a:ext cx="7441926" cy="739302"/>
          </a:xfrm>
        </p:spPr>
        <p:txBody>
          <a:bodyPr>
            <a:normAutofit fontScale="90000"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Pericardium</a:t>
            </a:r>
            <a:br>
              <a:rPr lang="en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2AC38-A4CF-ADD6-7DA7-A2ADE53D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33" y="953310"/>
            <a:ext cx="6446641" cy="58268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" sz="2400" dirty="0"/>
              <a:t>- This layer of tissue forms a sac around the heart and has 2 layers </a:t>
            </a:r>
            <a:r>
              <a:rPr lang="en" sz="2400" b="1" dirty="0">
                <a:solidFill>
                  <a:schemeClr val="accent6">
                    <a:lumMod val="50000"/>
                  </a:schemeClr>
                </a:solidFill>
              </a:rPr>
              <a:t>the fibrous pericardium (superficial) and the serous pericardium</a:t>
            </a:r>
          </a:p>
          <a:p>
            <a:pPr marL="0" indent="0" algn="just">
              <a:buNone/>
            </a:pPr>
            <a:r>
              <a:rPr lang="en" sz="2400" dirty="0"/>
              <a:t>-The serous pericardium is divided into two parts</a:t>
            </a:r>
          </a:p>
          <a:p>
            <a:pPr algn="just">
              <a:buFont typeface="Wingdings" pitchFamily="2" charset="2"/>
              <a:buChar char="ü"/>
            </a:pPr>
            <a:r>
              <a:rPr lang="de-CH" sz="2400" dirty="0"/>
              <a:t>T</a:t>
            </a:r>
            <a:r>
              <a:rPr lang="en" sz="2400" dirty="0"/>
              <a:t>he parietal layer of the serous pericardium (on the inner surface of the fibrous pericardium)</a:t>
            </a:r>
          </a:p>
          <a:p>
            <a:pPr algn="just">
              <a:buFont typeface="Wingdings" pitchFamily="2" charset="2"/>
              <a:buChar char="ü"/>
            </a:pPr>
            <a:r>
              <a:rPr lang="de-CH" sz="2400" dirty="0"/>
              <a:t>T</a:t>
            </a:r>
            <a:r>
              <a:rPr lang="en" sz="2400" dirty="0"/>
              <a:t>he visceral layer of the serous pericardium (adhered directly into the heart) or epicardium</a:t>
            </a:r>
          </a:p>
          <a:p>
            <a:pPr algn="just">
              <a:buFont typeface="Wingdings" pitchFamily="2" charset="2"/>
              <a:buChar char="ü"/>
            </a:pPr>
            <a:r>
              <a:rPr lang="en" sz="2400" dirty="0"/>
              <a:t>Between the layers a small amount of pericardial fluid</a:t>
            </a:r>
          </a:p>
          <a:p>
            <a:pPr marL="0" indent="0" algn="just">
              <a:buNone/>
            </a:pPr>
            <a:r>
              <a:rPr lang="en" sz="2400" dirty="0"/>
              <a:t>The pericardium helps protect the heart from infections and while fixing it to the mediastinum. It provides lubrication as blood is pumped through the body.</a:t>
            </a:r>
          </a:p>
          <a:p>
            <a:pPr marL="0" indent="0" algn="just">
              <a:buNone/>
            </a:pPr>
            <a:endParaRPr lang="en" sz="2400" dirty="0"/>
          </a:p>
          <a:p>
            <a:pPr>
              <a:buFont typeface="Wingdings" pitchFamily="2" charset="2"/>
              <a:buChar char="ü"/>
            </a:pPr>
            <a:endParaRPr lang="en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7170" name="Picture 2" descr="Cross-section of the pericardial and myocardial layers. Note: Adapted... |  Download Scientific Diagram">
            <a:extLst>
              <a:ext uri="{FF2B5EF4-FFF2-40B4-BE49-F238E27FC236}">
                <a16:creationId xmlns:a16="http://schemas.microsoft.com/office/drawing/2014/main" id="{B004C783-2082-E762-B162-1E4F899F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7574" y="3642685"/>
            <a:ext cx="3994355" cy="29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brous Pericardium | Complete Anatomy">
            <a:extLst>
              <a:ext uri="{FF2B5EF4-FFF2-40B4-BE49-F238E27FC236}">
                <a16:creationId xmlns:a16="http://schemas.microsoft.com/office/drawing/2014/main" id="{39305D45-CB6E-7095-9BA6-73050236A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r="7086" b="-1"/>
          <a:stretch>
            <a:fillRect/>
          </a:stretch>
        </p:blipFill>
        <p:spPr bwMode="auto">
          <a:xfrm>
            <a:off x="7476857" y="214010"/>
            <a:ext cx="3978613" cy="32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0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CD7F9E-3E40-C949-394F-B0CFCA17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23" y="0"/>
            <a:ext cx="6001965" cy="2171700"/>
          </a:xfrm>
        </p:spPr>
        <p:txBody>
          <a:bodyPr>
            <a:normAutofit/>
          </a:bodyPr>
          <a:lstStyle/>
          <a:p>
            <a:pPr algn="ctr"/>
            <a:r>
              <a:rPr lang="en" sz="3400" b="1" dirty="0">
                <a:solidFill>
                  <a:schemeClr val="accent6">
                    <a:lumMod val="50000"/>
                  </a:schemeClr>
                </a:solidFill>
              </a:rPr>
              <a:t>Arterial supply of the pericardium</a:t>
            </a:r>
            <a:br>
              <a:rPr lang="en" sz="3400" dirty="0"/>
            </a:br>
            <a:endParaRPr lang="el-GR" sz="3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F5582C-7041-3B5F-7D2E-648768550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33" y="1114816"/>
            <a:ext cx="5407068" cy="544162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" sz="2400" dirty="0"/>
              <a:t>It receives blood from the </a:t>
            </a:r>
            <a:r>
              <a:rPr lang="en" sz="2400" b="1" dirty="0">
                <a:solidFill>
                  <a:schemeClr val="accent6">
                    <a:lumMod val="50000"/>
                  </a:schemeClr>
                </a:solidFill>
              </a:rPr>
              <a:t>pericardiophrenic vessels -- branches of the internal mammary artery </a:t>
            </a:r>
          </a:p>
          <a:p>
            <a:pPr algn="just">
              <a:buFont typeface="Wingdings" pitchFamily="2" charset="2"/>
              <a:buChar char="ü"/>
            </a:pPr>
            <a:r>
              <a:rPr lang="en" sz="2400" b="1" dirty="0">
                <a:solidFill>
                  <a:schemeClr val="accent6">
                    <a:lumMod val="50000"/>
                  </a:schemeClr>
                </a:solidFill>
              </a:rPr>
              <a:t>sensory innervated by the phrenic nerve </a:t>
            </a:r>
            <a:r>
              <a:rPr lang="en" sz="2400" dirty="0"/>
              <a:t>-- reflex pain in the ipsilateral supraclavicular region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2" descr="Heart in situ (anterior view)">
            <a:extLst>
              <a:ext uri="{FF2B5EF4-FFF2-40B4-BE49-F238E27FC236}">
                <a16:creationId xmlns:a16="http://schemas.microsoft.com/office/drawing/2014/main" id="{4FE446EB-F84E-E8AB-BB91-47271BEC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68" y="-1"/>
            <a:ext cx="5583677" cy="40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ericardiacophrenic vein (Vena pericardiacophrenica); Image: Yousun Koh">
            <a:extLst>
              <a:ext uri="{FF2B5EF4-FFF2-40B4-BE49-F238E27FC236}">
                <a16:creationId xmlns:a16="http://schemas.microsoft.com/office/drawing/2014/main" id="{07796F11-7604-69C0-C2E4-AC73DFA8F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6" y="3429000"/>
            <a:ext cx="5783202" cy="332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renic nerve (Nervus phrenicus); Image: Yousun Koh">
            <a:extLst>
              <a:ext uri="{FF2B5EF4-FFF2-40B4-BE49-F238E27FC236}">
                <a16:creationId xmlns:a16="http://schemas.microsoft.com/office/drawing/2014/main" id="{03958F62-8180-41AE-F3E5-2CBCCFE02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02" y="4163438"/>
            <a:ext cx="3951051" cy="269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70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DE9CB0-CC66-B720-83B2-77015AC1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866" y="136187"/>
            <a:ext cx="3682784" cy="57117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Surfaces &amp; margins of the heart</a:t>
            </a:r>
            <a:br>
              <a:rPr lang="en-US" dirty="0"/>
            </a:br>
            <a:endParaRPr lang="en-US" dirty="0"/>
          </a:p>
        </p:txBody>
      </p:sp>
      <p:sp>
        <p:nvSpPr>
          <p:cNvPr id="9223" name="Rectangle 9222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864C4-BD36-9A1D-B527-BFA9D5540C36}"/>
              </a:ext>
            </a:extLst>
          </p:cNvPr>
          <p:cNvSpPr txBox="1"/>
          <p:nvPr/>
        </p:nvSpPr>
        <p:spPr>
          <a:xfrm>
            <a:off x="797667" y="136187"/>
            <a:ext cx="7131307" cy="658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 algn="just" defTabSz="914400">
              <a:lnSpc>
                <a:spcPct val="94000"/>
              </a:lnSpc>
              <a:spcAft>
                <a:spcPts val="20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Three-sided pyramid. Base: the two atrium. </a:t>
            </a:r>
            <a:r>
              <a:rPr lang="en-US" sz="1600" dirty="0">
                <a:solidFill>
                  <a:schemeClr val="tx2"/>
                </a:solidFill>
                <a:effectLst/>
              </a:rPr>
              <a:t>Apex: the two ventricles</a:t>
            </a:r>
          </a:p>
          <a:p>
            <a:pPr algn="just" defTabSz="914400">
              <a:lnSpc>
                <a:spcPct val="94000"/>
              </a:lnSpc>
              <a:spcAft>
                <a:spcPts val="200"/>
              </a:spcAft>
            </a:pPr>
            <a:endParaRPr lang="en-US" sz="1600" dirty="0">
              <a:solidFill>
                <a:schemeClr val="tx2"/>
              </a:solidFill>
              <a:effectLst/>
            </a:endParaRPr>
          </a:p>
          <a:p>
            <a:pPr algn="just"/>
            <a:r>
              <a:rPr lang="de-CH" sz="1600" dirty="0"/>
              <a:t>It </a:t>
            </a:r>
            <a:r>
              <a:rPr lang="de-CH" sz="1600" dirty="0" err="1"/>
              <a:t>presents</a:t>
            </a:r>
            <a:r>
              <a:rPr lang="de-CH" sz="1600" dirty="0"/>
              <a:t> </a:t>
            </a:r>
            <a:r>
              <a:rPr lang="de-CH" sz="1600" b="1" dirty="0" err="1"/>
              <a:t>five</a:t>
            </a:r>
            <a:r>
              <a:rPr lang="de-CH" sz="1600" b="1" dirty="0"/>
              <a:t> </a:t>
            </a:r>
            <a:r>
              <a:rPr lang="de-CH" sz="1600" b="1" dirty="0" err="1"/>
              <a:t>surfaces</a:t>
            </a:r>
            <a:r>
              <a:rPr lang="de-CH" sz="1600" b="1" dirty="0"/>
              <a:t>:</a:t>
            </a:r>
          </a:p>
          <a:p>
            <a:pPr algn="just"/>
            <a:endParaRPr lang="de-CH" sz="1600" b="1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de-CH" sz="1600" b="1" u="sng" dirty="0">
                <a:solidFill>
                  <a:schemeClr val="accent6">
                    <a:lumMod val="50000"/>
                  </a:schemeClr>
                </a:solidFill>
              </a:rPr>
              <a:t>Anterior (</a:t>
            </a:r>
            <a:r>
              <a:rPr lang="de-CH" sz="1600" b="1" u="sng" dirty="0" err="1">
                <a:solidFill>
                  <a:schemeClr val="accent6">
                    <a:lumMod val="50000"/>
                  </a:schemeClr>
                </a:solidFill>
              </a:rPr>
              <a:t>sternocostal</a:t>
            </a:r>
            <a:r>
              <a:rPr lang="de-CH" sz="1600" b="1" u="sng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de-CH" sz="1600" b="1" u="sng" dirty="0" err="1">
                <a:solidFill>
                  <a:schemeClr val="accent6">
                    <a:lumMod val="50000"/>
                  </a:schemeClr>
                </a:solidFill>
              </a:rPr>
              <a:t>surface</a:t>
            </a:r>
            <a:r>
              <a:rPr lang="de-CH" sz="1600" b="1" u="sng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de-CH" sz="1600" dirty="0"/>
              <a:t>lies </a:t>
            </a:r>
            <a:r>
              <a:rPr lang="de-CH" sz="1600" dirty="0" err="1"/>
              <a:t>adjacent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body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sternum</a:t>
            </a:r>
            <a:r>
              <a:rPr lang="de-CH" sz="1600" dirty="0"/>
              <a:t>, </a:t>
            </a:r>
            <a:r>
              <a:rPr lang="de-CH" sz="1600" dirty="0" err="1"/>
              <a:t>transversus</a:t>
            </a:r>
            <a:r>
              <a:rPr lang="de-CH" sz="1600" dirty="0"/>
              <a:t> </a:t>
            </a:r>
            <a:r>
              <a:rPr lang="de-CH" sz="1600" dirty="0" err="1"/>
              <a:t>thoracis</a:t>
            </a:r>
            <a:r>
              <a:rPr lang="de-CH" sz="1600" dirty="0"/>
              <a:t> </a:t>
            </a:r>
            <a:r>
              <a:rPr lang="de-CH" sz="1600" dirty="0" err="1"/>
              <a:t>muscle</a:t>
            </a:r>
            <a:r>
              <a:rPr lang="de-CH" sz="1600" dirty="0"/>
              <a:t> and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third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sixth</a:t>
            </a:r>
            <a:r>
              <a:rPr lang="de-CH" sz="1600" dirty="0"/>
              <a:t> </a:t>
            </a:r>
            <a:r>
              <a:rPr lang="de-CH" sz="1600" dirty="0" err="1"/>
              <a:t>costal</a:t>
            </a:r>
            <a:r>
              <a:rPr lang="de-CH" sz="1600" dirty="0"/>
              <a:t> </a:t>
            </a:r>
            <a:r>
              <a:rPr lang="de-CH" sz="1600" dirty="0" err="1"/>
              <a:t>cartilages</a:t>
            </a:r>
            <a:r>
              <a:rPr lang="de-CH" sz="1600" dirty="0"/>
              <a:t>, lies </a:t>
            </a:r>
            <a:r>
              <a:rPr lang="de-CH" sz="1600" dirty="0" err="1"/>
              <a:t>posterior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anterior </a:t>
            </a:r>
            <a:r>
              <a:rPr lang="de-CH" sz="1600" dirty="0" err="1"/>
              <a:t>mediastinum</a:t>
            </a:r>
            <a:r>
              <a:rPr lang="de-CH" sz="1600" dirty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Inferior (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diaphragmatic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surface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de-CH" sz="1600" dirty="0" err="1"/>
              <a:t>sits</a:t>
            </a:r>
            <a:r>
              <a:rPr lang="de-CH" sz="1600" dirty="0"/>
              <a:t> </a:t>
            </a:r>
            <a:r>
              <a:rPr lang="de-CH" sz="1600" dirty="0" err="1"/>
              <a:t>mainly</a:t>
            </a:r>
            <a:r>
              <a:rPr lang="de-CH" sz="1600" dirty="0"/>
              <a:t> on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central</a:t>
            </a:r>
            <a:r>
              <a:rPr lang="de-CH" sz="1600" dirty="0"/>
              <a:t> </a:t>
            </a:r>
            <a:r>
              <a:rPr lang="de-CH" sz="1600" dirty="0" err="1"/>
              <a:t>tendon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diaphragm</a:t>
            </a:r>
            <a:r>
              <a:rPr lang="de-CH" sz="1600" dirty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pulmonary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surfaces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de-CH" sz="1600" dirty="0" err="1"/>
              <a:t>face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left</a:t>
            </a:r>
            <a:r>
              <a:rPr lang="de-CH" sz="1600" dirty="0"/>
              <a:t> and </a:t>
            </a:r>
            <a:r>
              <a:rPr lang="de-CH" sz="1600" dirty="0" err="1"/>
              <a:t>right</a:t>
            </a:r>
            <a:r>
              <a:rPr lang="de-CH" sz="1600" dirty="0"/>
              <a:t> </a:t>
            </a:r>
            <a:r>
              <a:rPr lang="de-CH" sz="1600" dirty="0" err="1"/>
              <a:t>lungs</a:t>
            </a:r>
            <a:r>
              <a:rPr lang="de-CH" sz="1600" dirty="0"/>
              <a:t>, </a:t>
            </a:r>
            <a:r>
              <a:rPr lang="de-CH" sz="1600" dirty="0" err="1"/>
              <a:t>respectively</a:t>
            </a:r>
            <a:r>
              <a:rPr lang="de-CH" sz="1600" dirty="0"/>
              <a:t>. The </a:t>
            </a:r>
            <a:r>
              <a:rPr lang="de-CH" sz="1600" dirty="0" err="1"/>
              <a:t>left</a:t>
            </a:r>
            <a:r>
              <a:rPr lang="de-CH" sz="1600" dirty="0"/>
              <a:t> </a:t>
            </a:r>
            <a:r>
              <a:rPr lang="de-CH" sz="1600" dirty="0" err="1"/>
              <a:t>surface</a:t>
            </a:r>
            <a:r>
              <a:rPr lang="de-CH" sz="1600" dirty="0"/>
              <a:t> </a:t>
            </a:r>
            <a:r>
              <a:rPr lang="de-CH" sz="1600" dirty="0" err="1"/>
              <a:t>involves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lateral </a:t>
            </a:r>
            <a:r>
              <a:rPr lang="de-CH" sz="1600" dirty="0" err="1"/>
              <a:t>portion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left</a:t>
            </a:r>
            <a:r>
              <a:rPr lang="de-CH" sz="1600" dirty="0"/>
              <a:t> </a:t>
            </a:r>
            <a:r>
              <a:rPr lang="de-CH" sz="1600" dirty="0" err="1"/>
              <a:t>ventricle</a:t>
            </a:r>
            <a:r>
              <a:rPr lang="de-CH" sz="1600" dirty="0"/>
              <a:t> </a:t>
            </a:r>
            <a:r>
              <a:rPr lang="de-CH" sz="1600" dirty="0" err="1"/>
              <a:t>as</a:t>
            </a:r>
            <a:r>
              <a:rPr lang="de-CH" sz="1600" dirty="0"/>
              <a:t> </a:t>
            </a:r>
            <a:r>
              <a:rPr lang="de-CH" sz="1600" dirty="0" err="1"/>
              <a:t>well</a:t>
            </a:r>
            <a:r>
              <a:rPr lang="de-CH" sz="1600" dirty="0"/>
              <a:t> </a:t>
            </a:r>
            <a:r>
              <a:rPr lang="de-CH" sz="1600" dirty="0" err="1"/>
              <a:t>as</a:t>
            </a:r>
            <a:r>
              <a:rPr lang="de-CH" sz="1600" dirty="0"/>
              <a:t> a </a:t>
            </a:r>
            <a:r>
              <a:rPr lang="de-CH" sz="1600" dirty="0" err="1"/>
              <a:t>small</a:t>
            </a:r>
            <a:r>
              <a:rPr lang="de-CH" sz="1600" dirty="0"/>
              <a:t> </a:t>
            </a:r>
            <a:r>
              <a:rPr lang="de-CH" sz="1600" dirty="0" err="1"/>
              <a:t>part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left</a:t>
            </a:r>
            <a:r>
              <a:rPr lang="de-CH" sz="1600" dirty="0"/>
              <a:t> </a:t>
            </a:r>
            <a:r>
              <a:rPr lang="de-CH" sz="1600" dirty="0" err="1"/>
              <a:t>atrium</a:t>
            </a:r>
            <a:r>
              <a:rPr lang="de-CH" sz="1600" dirty="0"/>
              <a:t>/</a:t>
            </a:r>
            <a:r>
              <a:rPr lang="de-CH" sz="1600" dirty="0" err="1"/>
              <a:t>auricle</a:t>
            </a:r>
            <a:r>
              <a:rPr lang="de-CH" sz="1600" dirty="0"/>
              <a:t>, </a:t>
            </a:r>
            <a:r>
              <a:rPr lang="de-CH" sz="1600" dirty="0" err="1"/>
              <a:t>while</a:t>
            </a:r>
            <a:r>
              <a:rPr lang="de-CH" sz="1600" dirty="0"/>
              <a:t> </a:t>
            </a:r>
            <a:r>
              <a:rPr lang="de-CH" sz="1600" b="1" dirty="0" err="1"/>
              <a:t>the</a:t>
            </a:r>
            <a:r>
              <a:rPr lang="de-CH" sz="1600" b="1" dirty="0"/>
              <a:t> </a:t>
            </a:r>
            <a:r>
              <a:rPr lang="de-CH" sz="1600" b="1" dirty="0" err="1"/>
              <a:t>right</a:t>
            </a:r>
            <a:r>
              <a:rPr lang="de-CH" sz="1600" b="1" dirty="0"/>
              <a:t> </a:t>
            </a:r>
            <a:r>
              <a:rPr lang="de-CH" sz="1600" b="1" dirty="0" err="1"/>
              <a:t>surface</a:t>
            </a:r>
            <a:r>
              <a:rPr lang="de-CH" sz="1600" b="1" dirty="0"/>
              <a:t> </a:t>
            </a:r>
            <a:r>
              <a:rPr lang="de-CH" sz="1600" b="1" dirty="0" err="1"/>
              <a:t>is</a:t>
            </a:r>
            <a:r>
              <a:rPr lang="de-CH" sz="1600" b="1" dirty="0"/>
              <a:t> </a:t>
            </a:r>
            <a:r>
              <a:rPr lang="de-CH" sz="1600" b="1" dirty="0" err="1"/>
              <a:t>found</a:t>
            </a:r>
            <a:r>
              <a:rPr lang="de-CH" sz="1600" b="1" dirty="0"/>
              <a:t> </a:t>
            </a:r>
            <a:r>
              <a:rPr lang="de-CH" sz="1600" b="1" dirty="0" err="1"/>
              <a:t>between</a:t>
            </a:r>
            <a:r>
              <a:rPr lang="de-CH" sz="1600" b="1" dirty="0"/>
              <a:t> </a:t>
            </a:r>
            <a:r>
              <a:rPr lang="de-CH" sz="1600" b="1" dirty="0" err="1"/>
              <a:t>the</a:t>
            </a:r>
            <a:r>
              <a:rPr lang="de-CH" sz="1600" b="1" dirty="0"/>
              <a:t> superior </a:t>
            </a:r>
            <a:r>
              <a:rPr lang="de-CH" sz="1600" b="1" dirty="0" err="1"/>
              <a:t>vena</a:t>
            </a:r>
            <a:r>
              <a:rPr lang="de-CH" sz="1600" b="1" dirty="0"/>
              <a:t> </a:t>
            </a:r>
            <a:r>
              <a:rPr lang="de-CH" sz="1600" b="1" dirty="0" err="1"/>
              <a:t>cava</a:t>
            </a:r>
            <a:r>
              <a:rPr lang="de-CH" sz="1600" b="1" dirty="0"/>
              <a:t> and </a:t>
            </a:r>
            <a:r>
              <a:rPr lang="de-CH" sz="1600" b="1" dirty="0" err="1"/>
              <a:t>the</a:t>
            </a:r>
            <a:r>
              <a:rPr lang="de-CH" sz="1600" b="1" dirty="0"/>
              <a:t> </a:t>
            </a:r>
            <a:r>
              <a:rPr lang="de-CH" sz="1600" b="1" dirty="0" err="1"/>
              <a:t>intrathoracic</a:t>
            </a:r>
            <a:r>
              <a:rPr lang="de-CH" sz="1600" b="1" dirty="0"/>
              <a:t> </a:t>
            </a:r>
            <a:r>
              <a:rPr lang="de-CH" sz="1600" b="1" dirty="0" err="1"/>
              <a:t>part</a:t>
            </a:r>
            <a:r>
              <a:rPr lang="de-CH" sz="1600" b="1" dirty="0"/>
              <a:t> </a:t>
            </a:r>
            <a:r>
              <a:rPr lang="de-CH" sz="1600" b="1" dirty="0" err="1"/>
              <a:t>of</a:t>
            </a:r>
            <a:r>
              <a:rPr lang="de-CH" sz="1600" b="1" dirty="0"/>
              <a:t> </a:t>
            </a:r>
            <a:r>
              <a:rPr lang="de-CH" sz="1600" b="1" dirty="0" err="1"/>
              <a:t>the</a:t>
            </a:r>
            <a:r>
              <a:rPr lang="de-CH" sz="1600" b="1" dirty="0"/>
              <a:t> inferior </a:t>
            </a:r>
            <a:r>
              <a:rPr lang="de-CH" sz="1600" b="1" dirty="0" err="1"/>
              <a:t>vena</a:t>
            </a:r>
            <a:r>
              <a:rPr lang="de-CH" sz="1600" b="1" dirty="0"/>
              <a:t> </a:t>
            </a:r>
            <a:r>
              <a:rPr lang="de-CH" sz="1600" b="1" dirty="0" err="1"/>
              <a:t>cava</a:t>
            </a:r>
            <a:r>
              <a:rPr lang="de-CH" sz="1600" b="1" dirty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Posterior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surface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base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): </a:t>
            </a:r>
            <a:r>
              <a:rPr lang="de-CH" sz="1600" dirty="0"/>
              <a:t>lies anterior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principal</a:t>
            </a:r>
            <a:r>
              <a:rPr lang="de-CH" sz="1600" dirty="0"/>
              <a:t> </a:t>
            </a:r>
            <a:r>
              <a:rPr lang="de-CH" sz="1600" dirty="0" err="1"/>
              <a:t>bronchi</a:t>
            </a:r>
            <a:r>
              <a:rPr lang="de-CH" sz="1600" dirty="0"/>
              <a:t> and </a:t>
            </a:r>
            <a:r>
              <a:rPr lang="de-CH" sz="1600" dirty="0" err="1"/>
              <a:t>esophagus</a:t>
            </a:r>
            <a:r>
              <a:rPr lang="de-CH" sz="1600" dirty="0"/>
              <a:t>.</a:t>
            </a:r>
          </a:p>
          <a:p>
            <a:pPr algn="just"/>
            <a:endParaRPr lang="de-CH" sz="1600" dirty="0"/>
          </a:p>
          <a:p>
            <a:pPr algn="just"/>
            <a:r>
              <a:rPr lang="de-CH" sz="1600" dirty="0"/>
              <a:t>The </a:t>
            </a:r>
            <a:r>
              <a:rPr lang="de-CH" sz="1600" dirty="0" err="1"/>
              <a:t>heart</a:t>
            </a:r>
            <a:r>
              <a:rPr lang="de-CH" sz="1600" dirty="0"/>
              <a:t> also </a:t>
            </a:r>
            <a:r>
              <a:rPr lang="de-CH" sz="1600" dirty="0" err="1"/>
              <a:t>presents</a:t>
            </a:r>
            <a:r>
              <a:rPr lang="de-CH" sz="1600" dirty="0"/>
              <a:t> </a:t>
            </a:r>
            <a:r>
              <a:rPr lang="de-CH" sz="1600" b="1" dirty="0" err="1"/>
              <a:t>four</a:t>
            </a:r>
            <a:r>
              <a:rPr lang="de-CH" sz="1600" b="1" dirty="0"/>
              <a:t> </a:t>
            </a:r>
            <a:r>
              <a:rPr lang="de-CH" sz="1600" b="1" dirty="0" err="1"/>
              <a:t>borders</a:t>
            </a:r>
            <a:r>
              <a:rPr lang="de-CH" sz="1600" b="1" dirty="0"/>
              <a:t>:</a:t>
            </a:r>
          </a:p>
          <a:p>
            <a:pPr algn="just"/>
            <a:endParaRPr lang="de-CH" sz="1600" b="1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The 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border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1600" dirty="0" err="1"/>
              <a:t>is</a:t>
            </a:r>
            <a:r>
              <a:rPr lang="de-CH" sz="1600" dirty="0"/>
              <a:t> a </a:t>
            </a:r>
            <a:r>
              <a:rPr lang="de-CH" sz="1600" dirty="0" err="1"/>
              <a:t>line</a:t>
            </a:r>
            <a:r>
              <a:rPr lang="de-CH" sz="1600" dirty="0"/>
              <a:t> </a:t>
            </a:r>
            <a:r>
              <a:rPr lang="de-CH" sz="1600" dirty="0" err="1"/>
              <a:t>that</a:t>
            </a:r>
            <a:r>
              <a:rPr lang="de-CH" sz="1600" dirty="0"/>
              <a:t> </a:t>
            </a:r>
            <a:r>
              <a:rPr lang="de-CH" sz="1600" dirty="0" err="1"/>
              <a:t>runs</a:t>
            </a:r>
            <a:r>
              <a:rPr lang="de-CH" sz="1600" dirty="0"/>
              <a:t> </a:t>
            </a:r>
            <a:r>
              <a:rPr lang="de-CH" sz="1600" dirty="0" err="1"/>
              <a:t>mainly</a:t>
            </a:r>
            <a:r>
              <a:rPr lang="de-CH" sz="1600" dirty="0"/>
              <a:t> </a:t>
            </a:r>
            <a:r>
              <a:rPr lang="de-CH" sz="1600" dirty="0" err="1"/>
              <a:t>over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right</a:t>
            </a:r>
            <a:r>
              <a:rPr lang="de-CH" sz="1600" dirty="0"/>
              <a:t> </a:t>
            </a:r>
            <a:r>
              <a:rPr lang="de-CH" sz="1600" dirty="0" err="1"/>
              <a:t>atrium</a:t>
            </a:r>
            <a:r>
              <a:rPr lang="de-CH" sz="1600" dirty="0"/>
              <a:t>, </a:t>
            </a:r>
            <a:r>
              <a:rPr lang="de-CH" sz="1600" dirty="0" err="1"/>
              <a:t>extending</a:t>
            </a:r>
            <a:r>
              <a:rPr lang="de-CH" sz="1600" dirty="0"/>
              <a:t> </a:t>
            </a:r>
            <a:r>
              <a:rPr lang="de-CH" sz="1600" dirty="0" err="1"/>
              <a:t>between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superior and inferior </a:t>
            </a:r>
            <a:r>
              <a:rPr lang="de-CH" sz="1600" dirty="0" err="1"/>
              <a:t>vena</a:t>
            </a:r>
            <a:r>
              <a:rPr lang="de-CH" sz="1600" dirty="0"/>
              <a:t> </a:t>
            </a:r>
            <a:r>
              <a:rPr lang="de-CH" sz="1600" dirty="0" err="1"/>
              <a:t>cava</a:t>
            </a:r>
            <a:r>
              <a:rPr lang="de-CH" sz="1600" dirty="0"/>
              <a:t>, and </a:t>
            </a:r>
            <a:r>
              <a:rPr lang="de-CH" sz="1600" dirty="0" err="1"/>
              <a:t>over</a:t>
            </a:r>
            <a:r>
              <a:rPr lang="de-CH" sz="1600" dirty="0"/>
              <a:t> a </a:t>
            </a:r>
            <a:r>
              <a:rPr lang="de-CH" sz="1600" dirty="0" err="1"/>
              <a:t>small</a:t>
            </a:r>
            <a:r>
              <a:rPr lang="de-CH" sz="1600" dirty="0"/>
              <a:t> </a:t>
            </a:r>
            <a:r>
              <a:rPr lang="de-CH" sz="1600" dirty="0" err="1"/>
              <a:t>portion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right</a:t>
            </a:r>
            <a:r>
              <a:rPr lang="de-CH" sz="1600" dirty="0"/>
              <a:t> </a:t>
            </a:r>
            <a:r>
              <a:rPr lang="de-CH" sz="1600" dirty="0" err="1"/>
              <a:t>ventricle</a:t>
            </a:r>
            <a:r>
              <a:rPr lang="de-CH" sz="1600" dirty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The 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obtuse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border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1600" dirty="0"/>
              <a:t>separates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left</a:t>
            </a:r>
            <a:r>
              <a:rPr lang="de-CH" sz="1600" dirty="0"/>
              <a:t> and anterior </a:t>
            </a:r>
            <a:r>
              <a:rPr lang="de-CH" sz="1600" dirty="0" err="1"/>
              <a:t>surfaces</a:t>
            </a:r>
            <a:r>
              <a:rPr lang="de-CH" sz="1600" dirty="0"/>
              <a:t>, </a:t>
            </a:r>
            <a:r>
              <a:rPr lang="de-CH" sz="1600" dirty="0" err="1"/>
              <a:t>mainly</a:t>
            </a:r>
            <a:r>
              <a:rPr lang="de-CH" sz="1600" dirty="0"/>
              <a:t> </a:t>
            </a:r>
            <a:r>
              <a:rPr lang="de-CH" sz="1600" dirty="0" err="1"/>
              <a:t>formed</a:t>
            </a:r>
            <a:r>
              <a:rPr lang="de-CH" sz="1600" dirty="0"/>
              <a:t> </a:t>
            </a:r>
            <a:r>
              <a:rPr lang="de-CH" sz="1600" dirty="0" err="1"/>
              <a:t>by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left</a:t>
            </a:r>
            <a:r>
              <a:rPr lang="de-CH" sz="1600" dirty="0"/>
              <a:t> </a:t>
            </a:r>
            <a:r>
              <a:rPr lang="de-CH" sz="1600" dirty="0" err="1"/>
              <a:t>ventricle</a:t>
            </a:r>
            <a:r>
              <a:rPr lang="de-CH" sz="1600" dirty="0"/>
              <a:t> and </a:t>
            </a:r>
            <a:r>
              <a:rPr lang="de-CH" sz="1600" dirty="0" err="1"/>
              <a:t>part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left</a:t>
            </a:r>
            <a:r>
              <a:rPr lang="de-CH" sz="1600" dirty="0"/>
              <a:t> </a:t>
            </a:r>
            <a:r>
              <a:rPr lang="de-CH" sz="1600" dirty="0" err="1"/>
              <a:t>auricle</a:t>
            </a:r>
            <a:r>
              <a:rPr lang="de-CH" sz="1600" dirty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The superior 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border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1600" dirty="0" err="1"/>
              <a:t>is</a:t>
            </a:r>
            <a:r>
              <a:rPr lang="de-CH" sz="1600" dirty="0"/>
              <a:t> a </a:t>
            </a:r>
            <a:r>
              <a:rPr lang="de-CH" sz="1600" dirty="0" err="1"/>
              <a:t>line</a:t>
            </a:r>
            <a:r>
              <a:rPr lang="de-CH" sz="1600" dirty="0"/>
              <a:t> </a:t>
            </a:r>
            <a:r>
              <a:rPr lang="de-CH" sz="1600" dirty="0" err="1"/>
              <a:t>that</a:t>
            </a:r>
            <a:r>
              <a:rPr lang="de-CH" sz="1600" dirty="0"/>
              <a:t> </a:t>
            </a:r>
            <a:r>
              <a:rPr lang="de-CH" sz="1600" dirty="0" err="1"/>
              <a:t>goes</a:t>
            </a:r>
            <a:r>
              <a:rPr lang="de-CH" sz="1600" dirty="0"/>
              <a:t> </a:t>
            </a:r>
            <a:r>
              <a:rPr lang="de-CH" sz="1600" dirty="0" err="1"/>
              <a:t>over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roots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aorta</a:t>
            </a:r>
            <a:r>
              <a:rPr lang="de-CH" sz="1600" dirty="0"/>
              <a:t> and </a:t>
            </a:r>
            <a:r>
              <a:rPr lang="de-CH" sz="1600" dirty="0" err="1"/>
              <a:t>pulmonary</a:t>
            </a:r>
            <a:r>
              <a:rPr lang="de-CH" sz="1600" dirty="0"/>
              <a:t> </a:t>
            </a:r>
            <a:r>
              <a:rPr lang="de-CH" sz="1600" dirty="0" err="1"/>
              <a:t>trunk</a:t>
            </a:r>
            <a:r>
              <a:rPr lang="de-CH" sz="1600" dirty="0"/>
              <a:t> and a </a:t>
            </a:r>
            <a:r>
              <a:rPr lang="de-CH" sz="1600" dirty="0" err="1"/>
              <a:t>small</a:t>
            </a:r>
            <a:r>
              <a:rPr lang="de-CH" sz="1600" dirty="0"/>
              <a:t> </a:t>
            </a:r>
            <a:r>
              <a:rPr lang="de-CH" sz="1600" dirty="0" err="1"/>
              <a:t>portion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left</a:t>
            </a:r>
            <a:r>
              <a:rPr lang="de-CH" sz="1600" dirty="0"/>
              <a:t> and </a:t>
            </a:r>
            <a:r>
              <a:rPr lang="de-CH" sz="1600" dirty="0" err="1"/>
              <a:t>right</a:t>
            </a:r>
            <a:r>
              <a:rPr lang="de-CH" sz="1600" dirty="0"/>
              <a:t> </a:t>
            </a:r>
            <a:r>
              <a:rPr lang="de-CH" sz="1600" dirty="0" err="1"/>
              <a:t>auricle</a:t>
            </a:r>
            <a:r>
              <a:rPr lang="de-CH" sz="1600" dirty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The inferior (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acute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de-CH" sz="1600" b="1" dirty="0" err="1">
                <a:solidFill>
                  <a:schemeClr val="accent6">
                    <a:lumMod val="50000"/>
                  </a:schemeClr>
                </a:solidFill>
              </a:rPr>
              <a:t>border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1600" dirty="0" err="1"/>
              <a:t>extends</a:t>
            </a:r>
            <a:r>
              <a:rPr lang="de-CH" sz="1600" dirty="0"/>
              <a:t> </a:t>
            </a:r>
            <a:r>
              <a:rPr lang="de-CH" sz="1600" dirty="0" err="1"/>
              <a:t>along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right</a:t>
            </a:r>
            <a:r>
              <a:rPr lang="de-CH" sz="1600" dirty="0"/>
              <a:t> </a:t>
            </a:r>
            <a:r>
              <a:rPr lang="de-CH" sz="1600" dirty="0" err="1"/>
              <a:t>ventricle</a:t>
            </a:r>
            <a:r>
              <a:rPr lang="de-CH" sz="1600" dirty="0"/>
              <a:t> and </a:t>
            </a:r>
            <a:r>
              <a:rPr lang="de-CH" sz="1600" dirty="0" err="1"/>
              <a:t>part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left</a:t>
            </a:r>
            <a:r>
              <a:rPr lang="de-CH" sz="1600" dirty="0"/>
              <a:t> </a:t>
            </a:r>
            <a:r>
              <a:rPr lang="de-CH" sz="1600" dirty="0" err="1"/>
              <a:t>ventricle</a:t>
            </a:r>
            <a:r>
              <a:rPr lang="de-CH" sz="1600" dirty="0"/>
              <a:t> at </a:t>
            </a:r>
            <a:r>
              <a:rPr lang="de-CH" sz="1600" dirty="0" err="1"/>
              <a:t>its</a:t>
            </a:r>
            <a:r>
              <a:rPr lang="de-CH" sz="1600" dirty="0"/>
              <a:t> </a:t>
            </a:r>
            <a:r>
              <a:rPr lang="de-CH" sz="1600" dirty="0" err="1"/>
              <a:t>apex</a:t>
            </a:r>
            <a:r>
              <a:rPr lang="de-CH" sz="1600" dirty="0"/>
              <a:t>.</a:t>
            </a:r>
          </a:p>
          <a:p>
            <a:br>
              <a:rPr lang="de-CH" sz="1600" dirty="0"/>
            </a:br>
            <a:endParaRPr lang="en-US" sz="1600" dirty="0">
              <a:solidFill>
                <a:schemeClr val="tx2"/>
              </a:solidFill>
              <a:effectLst/>
            </a:endParaRPr>
          </a:p>
        </p:txBody>
      </p:sp>
      <p:pic>
        <p:nvPicPr>
          <p:cNvPr id="9218" name="Picture 2" descr="cardiology - Why is there disagreement on the number of surfaces of the  human heart? - Biology Stack Exchange">
            <a:extLst>
              <a:ext uri="{FF2B5EF4-FFF2-40B4-BE49-F238E27FC236}">
                <a16:creationId xmlns:a16="http://schemas.microsoft.com/office/drawing/2014/main" id="{F379759F-5994-99CA-AA95-203A121488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866" y="2187791"/>
            <a:ext cx="3883201" cy="37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3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1114BE0-5FFF-F562-568D-75B7812A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194554"/>
            <a:ext cx="7140102" cy="1274324"/>
          </a:xfrm>
        </p:spPr>
        <p:txBody>
          <a:bodyPr>
            <a:normAutofit/>
          </a:bodyPr>
          <a:lstStyle/>
          <a:p>
            <a:r>
              <a:rPr lang="en" sz="2800" b="1" dirty="0">
                <a:solidFill>
                  <a:schemeClr val="accent6">
                    <a:lumMod val="50000"/>
                  </a:schemeClr>
                </a:solidFill>
              </a:rPr>
              <a:t>External morphology of the heart</a:t>
            </a:r>
            <a:br>
              <a:rPr lang="en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" sz="2800" b="1" dirty="0">
                <a:solidFill>
                  <a:schemeClr val="accent6">
                    <a:lumMod val="50000"/>
                  </a:schemeClr>
                </a:solidFill>
              </a:rPr>
              <a:t>Sternocostal surface (anterior aspect)</a:t>
            </a:r>
            <a:br>
              <a:rPr lang="en" sz="2800" dirty="0"/>
            </a:b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F981E5-E787-F09C-FA9D-B6CDF4B54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7" y="1371599"/>
            <a:ext cx="7140102" cy="5291847"/>
          </a:xfrm>
        </p:spPr>
        <p:txBody>
          <a:bodyPr>
            <a:normAutofit fontScale="92500"/>
          </a:bodyPr>
          <a:lstStyle/>
          <a:p>
            <a:r>
              <a:rPr lang="en" sz="2400" dirty="0"/>
              <a:t>This surface is formed mainly by the </a:t>
            </a:r>
            <a:r>
              <a:rPr lang="en" sz="2400" b="1" dirty="0"/>
              <a:t>right atrium </a:t>
            </a:r>
            <a:r>
              <a:rPr lang="en" sz="2400" dirty="0"/>
              <a:t>and the </a:t>
            </a:r>
            <a:r>
              <a:rPr lang="en" sz="2400" b="1" dirty="0"/>
              <a:t>right ventricle</a:t>
            </a:r>
          </a:p>
          <a:p>
            <a:pPr marL="0" indent="0">
              <a:buNone/>
            </a:pPr>
            <a:r>
              <a:rPr lang="en" sz="2400" dirty="0"/>
              <a:t>• Divided by the coronary (atrioventricular) groove into :</a:t>
            </a:r>
          </a:p>
          <a:p>
            <a:pPr marL="0" indent="0">
              <a:buNone/>
            </a:pPr>
            <a:r>
              <a:rPr lang="en" sz="2400" dirty="0"/>
              <a:t>- </a:t>
            </a:r>
            <a:r>
              <a:rPr lang="en" sz="2400" b="1" dirty="0"/>
              <a:t>Atrial part</a:t>
            </a:r>
            <a:r>
              <a:rPr lang="en" sz="2400" dirty="0"/>
              <a:t>, formed mainly by right atrium.</a:t>
            </a:r>
          </a:p>
          <a:p>
            <a:pPr marL="0" indent="0">
              <a:buNone/>
            </a:pPr>
            <a:r>
              <a:rPr lang="en" sz="2400" dirty="0"/>
              <a:t>- </a:t>
            </a:r>
            <a:r>
              <a:rPr lang="en" sz="2400" b="1" dirty="0"/>
              <a:t>Ventricular part </a:t>
            </a:r>
            <a:r>
              <a:rPr lang="en" sz="2400" dirty="0"/>
              <a:t>, the right 2/3 is formed by right ventricle</a:t>
            </a:r>
          </a:p>
          <a:p>
            <a:pPr marL="0" indent="0">
              <a:buNone/>
            </a:pPr>
            <a:r>
              <a:rPr lang="en" sz="2400" dirty="0"/>
              <a:t>• The 2 ventricles are separated by the </a:t>
            </a:r>
            <a:r>
              <a:rPr lang="en" sz="2400" b="1" u="sng" dirty="0"/>
              <a:t>anterior interventricular groove</a:t>
            </a:r>
            <a:r>
              <a:rPr lang="en" sz="2400" dirty="0"/>
              <a:t>, which lodges :</a:t>
            </a:r>
          </a:p>
          <a:p>
            <a:pPr marL="0" indent="0">
              <a:buNone/>
            </a:pPr>
            <a:r>
              <a:rPr lang="en" sz="2400" dirty="0"/>
              <a:t>- </a:t>
            </a:r>
            <a:r>
              <a:rPr lang="en" sz="2400" b="1" u="sng" dirty="0">
                <a:solidFill>
                  <a:schemeClr val="accent6">
                    <a:lumMod val="50000"/>
                  </a:schemeClr>
                </a:solidFill>
              </a:rPr>
              <a:t>Anterior interventricular artery (branch of left coronary)</a:t>
            </a:r>
            <a:r>
              <a:rPr lang="en" sz="2400" dirty="0"/>
              <a:t>.</a:t>
            </a:r>
          </a:p>
          <a:p>
            <a:pPr marL="0" indent="0">
              <a:buNone/>
            </a:pPr>
            <a:r>
              <a:rPr lang="en" sz="2400" dirty="0"/>
              <a:t>- Great cardiac vein.</a:t>
            </a:r>
          </a:p>
          <a:p>
            <a:pPr marL="0" indent="0">
              <a:buNone/>
            </a:pPr>
            <a:r>
              <a:rPr lang="en" sz="2400" dirty="0"/>
              <a:t>The </a:t>
            </a:r>
            <a:r>
              <a:rPr lang="en" sz="2400" b="1" u="sng" dirty="0"/>
              <a:t>coronary groove lodges </a:t>
            </a:r>
            <a:r>
              <a:rPr lang="en" sz="2400" dirty="0"/>
              <a:t>: </a:t>
            </a:r>
            <a:r>
              <a:rPr lang="en" sz="2400" b="1" u="sng" dirty="0">
                <a:solidFill>
                  <a:schemeClr val="accent6">
                    <a:lumMod val="50000"/>
                  </a:schemeClr>
                </a:solidFill>
              </a:rPr>
              <a:t>the right coronary artery </a:t>
            </a:r>
            <a:r>
              <a:rPr lang="en" sz="2400" dirty="0"/>
              <a:t>(located just below the right atrium and just above the right ventricle).</a:t>
            </a:r>
          </a:p>
          <a:p>
            <a:pPr marL="0" indent="0">
              <a:buNone/>
            </a:pPr>
            <a:endParaRPr lang="el-GR" sz="1600" dirty="0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0242" name="Picture 2" descr="Illustration of Heart Surface – Medical Stock Images Company">
            <a:extLst>
              <a:ext uri="{FF2B5EF4-FFF2-40B4-BE49-F238E27FC236}">
                <a16:creationId xmlns:a16="http://schemas.microsoft.com/office/drawing/2014/main" id="{CB9AEEE7-73F4-8A80-4C4B-4B22F963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0" r="1" b="6593"/>
          <a:stretch>
            <a:fillRect/>
          </a:stretch>
        </p:blipFill>
        <p:spPr bwMode="auto">
          <a:xfrm>
            <a:off x="8195606" y="3169254"/>
            <a:ext cx="3299579" cy="34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nterior surface of heart (Facies anterior cordis); Image: Yousun Koh">
            <a:extLst>
              <a:ext uri="{FF2B5EF4-FFF2-40B4-BE49-F238E27FC236}">
                <a16:creationId xmlns:a16="http://schemas.microsoft.com/office/drawing/2014/main" id="{AD024729-176D-694E-E036-E2C5224B0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20" y="150711"/>
            <a:ext cx="2531889" cy="275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nterior interventricular sulcus (Sulcus interventricularis anterior); Image: Yousun Koh">
            <a:extLst>
              <a:ext uri="{FF2B5EF4-FFF2-40B4-BE49-F238E27FC236}">
                <a16:creationId xmlns:a16="http://schemas.microsoft.com/office/drawing/2014/main" id="{1DE77D32-6C44-CAFE-FE83-653EA37EE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209" y="150711"/>
            <a:ext cx="2537604" cy="275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72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500C48-C3BC-CD26-7915-47AA08A4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34" y="155644"/>
            <a:ext cx="11206530" cy="1595336"/>
          </a:xfrm>
        </p:spPr>
        <p:txBody>
          <a:bodyPr>
            <a:normAutofit fontScale="90000"/>
          </a:bodyPr>
          <a:lstStyle/>
          <a:p>
            <a:pPr algn="r"/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External morphology of the Heart</a:t>
            </a:r>
            <a:br>
              <a:rPr lang="en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Diaphragmatic surface</a:t>
            </a:r>
            <a:br>
              <a:rPr lang="en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7C6194-93C0-F29B-F58A-5189DD794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34" y="1429965"/>
            <a:ext cx="10116766" cy="4659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dirty="0"/>
              <a:t>Formed by the 2 ventricles, mainly left ventricle (left 2/3).</a:t>
            </a:r>
          </a:p>
          <a:p>
            <a:pPr marL="0" indent="0">
              <a:buNone/>
            </a:pPr>
            <a:r>
              <a:rPr lang="en" dirty="0"/>
              <a:t>Slightly concave as it rests on diaphragm.</a:t>
            </a:r>
          </a:p>
          <a:p>
            <a:pPr marL="0" indent="0">
              <a:buNone/>
            </a:pPr>
            <a:r>
              <a:rPr lang="en" dirty="0"/>
              <a:t>Directed inferiorly &amp; backward.</a:t>
            </a:r>
          </a:p>
          <a:p>
            <a:pPr marL="0" indent="0">
              <a:buNone/>
            </a:pPr>
            <a:r>
              <a:rPr lang="en" dirty="0"/>
              <a:t>Separated from the base of the heart by the posterior part of the coronary sulcus.</a:t>
            </a:r>
          </a:p>
          <a:p>
            <a:pPr marL="0" indent="0">
              <a:buNone/>
            </a:pPr>
            <a:r>
              <a:rPr lang="en" dirty="0"/>
              <a:t>The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2 ventricles are separated by the posterior interventricular groove </a:t>
            </a:r>
            <a:r>
              <a:rPr lang="en" dirty="0"/>
              <a:t>which lodges:</a:t>
            </a:r>
          </a:p>
          <a:p>
            <a:pPr marL="0" indent="0"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• Posterior interventricular artery</a:t>
            </a:r>
          </a:p>
          <a:p>
            <a:pPr marL="0" indent="0"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• Middle cardiac vein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122" name="Picture 2" descr="Diaphragm (Diaphragma); Image: Yousun Koh">
            <a:extLst>
              <a:ext uri="{FF2B5EF4-FFF2-40B4-BE49-F238E27FC236}">
                <a16:creationId xmlns:a16="http://schemas.microsoft.com/office/drawing/2014/main" id="{5CA54D42-20FD-75DB-FE1A-350705A6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53" y="3550594"/>
            <a:ext cx="5601511" cy="330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8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738373-A279-5A71-DD2A-6C52C881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95" y="145915"/>
            <a:ext cx="11277782" cy="1177047"/>
          </a:xfrm>
        </p:spPr>
        <p:txBody>
          <a:bodyPr>
            <a:normAutofit fontScale="90000"/>
          </a:bodyPr>
          <a:lstStyle/>
          <a:p>
            <a:pPr algn="ctr"/>
            <a:r>
              <a:rPr lang="en" sz="4900" b="1" dirty="0">
                <a:solidFill>
                  <a:schemeClr val="accent6">
                    <a:lumMod val="50000"/>
                  </a:schemeClr>
                </a:solidFill>
              </a:rPr>
              <a:t>Lateral surface of the heart</a:t>
            </a:r>
            <a:br>
              <a:rPr lang="en" dirty="0"/>
            </a:br>
            <a:endParaRPr lang="el-GR" dirty="0"/>
          </a:p>
        </p:txBody>
      </p:sp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4FDF07-1BE7-3559-E586-6D243DB3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13" y="1766170"/>
            <a:ext cx="6371617" cy="5091830"/>
          </a:xfrm>
        </p:spPr>
        <p:txBody>
          <a:bodyPr>
            <a:normAutofit/>
          </a:bodyPr>
          <a:lstStyle/>
          <a:p>
            <a:pPr algn="just"/>
            <a:r>
              <a:rPr lang="en" sz="3200" dirty="0"/>
              <a:t>It is formed by the </a:t>
            </a:r>
            <a:r>
              <a:rPr lang="en" sz="3200" b="1" u="sng" dirty="0">
                <a:solidFill>
                  <a:schemeClr val="accent6">
                    <a:lumMod val="50000"/>
                  </a:schemeClr>
                </a:solidFill>
              </a:rPr>
              <a:t>lateral wall of the left ventricle</a:t>
            </a:r>
            <a:endParaRPr lang="en" sz="3200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" sz="3200" dirty="0"/>
              <a:t> </a:t>
            </a:r>
            <a:r>
              <a:rPr lang="en" sz="3200" b="1" i="1" dirty="0"/>
              <a:t>Electrocardiographically </a:t>
            </a:r>
            <a:r>
              <a:rPr lang="en" sz="3200" dirty="0"/>
              <a:t>it is studied in leads V5, V6, I and </a:t>
            </a:r>
            <a:r>
              <a:rPr lang="en" sz="3200" dirty="0" err="1"/>
              <a:t>aVL</a:t>
            </a:r>
            <a:endParaRPr lang="en" sz="3200" dirty="0"/>
          </a:p>
          <a:p>
            <a:pPr algn="just"/>
            <a:r>
              <a:rPr lang="en" sz="3200" dirty="0"/>
              <a:t> It is mostly supplied by branches of the </a:t>
            </a:r>
            <a:r>
              <a:rPr lang="en" sz="3200" b="1" i="1" u="sng" dirty="0">
                <a:solidFill>
                  <a:schemeClr val="accent6">
                    <a:lumMod val="50000"/>
                  </a:schemeClr>
                </a:solidFill>
              </a:rPr>
              <a:t>Circumflex artery.</a:t>
            </a:r>
            <a:endParaRPr lang="en" sz="32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11266" name="Picture 2" descr="Nahabedian - Drawing Heart in lateral view highlighting the left ventricle  - English labels | AnatomyTOOL">
            <a:extLst>
              <a:ext uri="{FF2B5EF4-FFF2-40B4-BE49-F238E27FC236}">
                <a16:creationId xmlns:a16="http://schemas.microsoft.com/office/drawing/2014/main" id="{888BD514-0761-1ABE-BF22-FF7D72484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r="-2" b="-2"/>
          <a:stretch>
            <a:fillRect/>
          </a:stretch>
        </p:blipFill>
        <p:spPr bwMode="auto">
          <a:xfrm>
            <a:off x="7603299" y="1089764"/>
            <a:ext cx="4381178" cy="480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60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3F4E1E-5B82-08CA-C05F-0905C340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68" y="77821"/>
            <a:ext cx="11264630" cy="2093879"/>
          </a:xfrm>
        </p:spPr>
        <p:txBody>
          <a:bodyPr>
            <a:normAutofit/>
          </a:bodyPr>
          <a:lstStyle/>
          <a:p>
            <a:pPr algn="ctr"/>
            <a:r>
              <a:rPr lang="en" sz="3400" b="1" dirty="0">
                <a:solidFill>
                  <a:schemeClr val="accent6">
                    <a:lumMod val="50000"/>
                  </a:schemeClr>
                </a:solidFill>
              </a:rPr>
              <a:t>External morphology (posteroinferior aspect) of the heart</a:t>
            </a:r>
            <a:br>
              <a:rPr lang="en" sz="3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" sz="34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l-GR" sz="3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449A6F-8A94-1030-AF13-8A1CC6455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8" y="845389"/>
            <a:ext cx="6116699" cy="584008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de-CH" dirty="0"/>
              <a:t>The </a:t>
            </a:r>
            <a:r>
              <a:rPr lang="de-CH" b="1" dirty="0"/>
              <a:t>inferior </a:t>
            </a:r>
            <a:r>
              <a:rPr lang="de-CH" b="1" dirty="0" err="1"/>
              <a:t>surface</a:t>
            </a:r>
            <a:r>
              <a:rPr lang="de-CH" b="1" dirty="0"/>
              <a:t> 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mostly</a:t>
            </a:r>
            <a:r>
              <a:rPr lang="de-CH" dirty="0"/>
              <a:t> </a:t>
            </a:r>
            <a:r>
              <a:rPr lang="de-CH" dirty="0" err="1"/>
              <a:t>made</a:t>
            </a:r>
            <a:r>
              <a:rPr lang="de-CH" dirty="0"/>
              <a:t> </a:t>
            </a:r>
            <a:r>
              <a:rPr lang="de-CH" dirty="0" err="1"/>
              <a:t>up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ventricle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part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ventricle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/>
              <a:t>and </a:t>
            </a:r>
            <a:r>
              <a:rPr lang="de-CH" dirty="0" err="1"/>
              <a:t>gently</a:t>
            </a:r>
            <a:r>
              <a:rPr lang="de-CH" dirty="0"/>
              <a:t> </a:t>
            </a:r>
            <a:r>
              <a:rPr lang="de-CH" dirty="0" err="1"/>
              <a:t>slopes</a:t>
            </a:r>
            <a:r>
              <a:rPr lang="de-CH" dirty="0"/>
              <a:t> </a:t>
            </a:r>
            <a:r>
              <a:rPr lang="de-CH" dirty="0" err="1"/>
              <a:t>anteroinferiorly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base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heart</a:t>
            </a:r>
            <a:r>
              <a:rPr lang="de-CH" dirty="0"/>
              <a:t> </a:t>
            </a:r>
            <a:r>
              <a:rPr lang="de-CH" dirty="0" err="1"/>
              <a:t>towards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apex</a:t>
            </a:r>
            <a:r>
              <a:rPr lang="de-CH" dirty="0"/>
              <a:t>. It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separated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anatomical</a:t>
            </a:r>
            <a:r>
              <a:rPr lang="de-CH" dirty="0"/>
              <a:t> </a:t>
            </a:r>
            <a:r>
              <a:rPr lang="de-CH" dirty="0" err="1"/>
              <a:t>base</a:t>
            </a:r>
            <a:r>
              <a:rPr lang="de-CH" dirty="0"/>
              <a:t> (</a:t>
            </a:r>
            <a:r>
              <a:rPr lang="de-CH" dirty="0" err="1"/>
              <a:t>posterior</a:t>
            </a:r>
            <a:r>
              <a:rPr lang="de-CH" dirty="0"/>
              <a:t> </a:t>
            </a:r>
            <a:r>
              <a:rPr lang="de-CH" dirty="0" err="1"/>
              <a:t>surface</a:t>
            </a:r>
            <a:r>
              <a:rPr lang="de-CH" dirty="0"/>
              <a:t>)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heart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posterior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part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coronary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sulcus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de-CH" dirty="0"/>
              <a:t>The </a:t>
            </a:r>
            <a:r>
              <a:rPr lang="de-CH" b="1" dirty="0" err="1"/>
              <a:t>posterior</a:t>
            </a:r>
            <a:r>
              <a:rPr lang="de-CH" b="1" dirty="0"/>
              <a:t> </a:t>
            </a:r>
            <a:r>
              <a:rPr lang="de-CH" b="1" dirty="0" err="1"/>
              <a:t>surface</a:t>
            </a:r>
            <a:r>
              <a:rPr lang="de-CH" b="1" dirty="0"/>
              <a:t> 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largely</a:t>
            </a:r>
            <a:r>
              <a:rPr lang="de-CH" dirty="0"/>
              <a:t> </a:t>
            </a:r>
            <a:r>
              <a:rPr lang="de-CH" dirty="0" err="1"/>
              <a:t>formed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atrium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which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is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pierced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by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four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pulmonary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veins</a:t>
            </a:r>
            <a:r>
              <a:rPr lang="de-CH" dirty="0"/>
              <a:t>,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well</a:t>
            </a:r>
            <a:r>
              <a:rPr lang="de-CH" dirty="0"/>
              <a:t> 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small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portion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atrium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which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receives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superior and inferior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venae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cavae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de-CH" dirty="0"/>
              <a:t>The </a:t>
            </a:r>
            <a:r>
              <a:rPr lang="de-CH" dirty="0" err="1"/>
              <a:t>atria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separated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a </a:t>
            </a:r>
            <a:r>
              <a:rPr lang="de-CH" dirty="0" err="1"/>
              <a:t>shallow</a:t>
            </a:r>
            <a:r>
              <a:rPr lang="de-CH" dirty="0"/>
              <a:t> </a:t>
            </a:r>
            <a:r>
              <a:rPr lang="de-CH" dirty="0" err="1"/>
              <a:t>interatrial</a:t>
            </a:r>
            <a:r>
              <a:rPr lang="de-CH" dirty="0"/>
              <a:t> </a:t>
            </a:r>
            <a:r>
              <a:rPr lang="de-CH" dirty="0" err="1"/>
              <a:t>sulcus</a:t>
            </a:r>
            <a:r>
              <a:rPr lang="de-CH" dirty="0"/>
              <a:t>,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together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coronary</a:t>
            </a:r>
            <a:r>
              <a:rPr lang="de-CH" dirty="0"/>
              <a:t> and inferior </a:t>
            </a:r>
            <a:r>
              <a:rPr lang="de-CH" dirty="0" err="1"/>
              <a:t>interventricular</a:t>
            </a:r>
            <a:r>
              <a:rPr lang="de-CH" dirty="0"/>
              <a:t> </a:t>
            </a:r>
            <a:r>
              <a:rPr lang="de-CH" dirty="0" err="1"/>
              <a:t>sulci</a:t>
            </a:r>
            <a:r>
              <a:rPr lang="de-CH" dirty="0"/>
              <a:t>, form </a:t>
            </a:r>
            <a:r>
              <a:rPr lang="de-CH" dirty="0" err="1"/>
              <a:t>the</a:t>
            </a:r>
            <a:r>
              <a:rPr lang="de-CH" dirty="0"/>
              <a:t> </a:t>
            </a:r>
            <a:r>
              <a:rPr lang="de-CH" dirty="0" err="1"/>
              <a:t>crux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heart</a:t>
            </a:r>
            <a:r>
              <a:rPr lang="de-CH" dirty="0"/>
              <a:t>.</a:t>
            </a:r>
            <a:endParaRPr lang="en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" b="1" dirty="0"/>
              <a:t>Atrioventricular groove:</a:t>
            </a:r>
            <a:endParaRPr lang="el-GR" dirty="0"/>
          </a:p>
          <a:p>
            <a:pPr marL="0" indent="0">
              <a:buNone/>
            </a:pPr>
            <a:r>
              <a:rPr lang="en" dirty="0"/>
              <a:t>atrial / ventricular border - Atrioventricular level valves - Course of coronary vessels – coronary sinus</a:t>
            </a:r>
          </a:p>
          <a:p>
            <a:pPr marL="0" indent="0">
              <a:buNone/>
            </a:pPr>
            <a:r>
              <a:rPr lang="en" b="1" dirty="0"/>
              <a:t>Posterior </a:t>
            </a:r>
            <a:r>
              <a:rPr lang="en" b="1" dirty="0" err="1"/>
              <a:t>inteventricular</a:t>
            </a:r>
            <a:r>
              <a:rPr lang="en" b="1" dirty="0"/>
              <a:t> groove : </a:t>
            </a:r>
            <a:r>
              <a:rPr lang="en" dirty="0"/>
              <a:t>Border RV / LV</a:t>
            </a:r>
          </a:p>
          <a:p>
            <a:pPr marL="0" indent="0">
              <a:buNone/>
            </a:pPr>
            <a:r>
              <a:rPr lang="en" dirty="0"/>
              <a:t>- Course of </a:t>
            </a:r>
            <a:r>
              <a:rPr lang="en" u="sng" dirty="0">
                <a:solidFill>
                  <a:schemeClr val="accent6">
                    <a:lumMod val="50000"/>
                  </a:schemeClr>
                </a:solidFill>
              </a:rPr>
              <a:t>Posterior descending artery (PDA) and the middle cardiac vein</a:t>
            </a:r>
          </a:p>
          <a:p>
            <a:endParaRPr lang="el-GR" dirty="0"/>
          </a:p>
        </p:txBody>
      </p:sp>
      <p:pic>
        <p:nvPicPr>
          <p:cNvPr id="12290" name="Picture 2" descr="Heart – External Features – Anatomy QA">
            <a:extLst>
              <a:ext uri="{FF2B5EF4-FFF2-40B4-BE49-F238E27FC236}">
                <a16:creationId xmlns:a16="http://schemas.microsoft.com/office/drawing/2014/main" id="{5C925B45-C0ED-E718-E822-DE3382B4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6" r="32257" b="1"/>
          <a:stretch>
            <a:fillRect/>
          </a:stretch>
        </p:blipFill>
        <p:spPr bwMode="auto">
          <a:xfrm>
            <a:off x="8598072" y="4943121"/>
            <a:ext cx="2536167" cy="191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undefined">
            <a:extLst>
              <a:ext uri="{FF2B5EF4-FFF2-40B4-BE49-F238E27FC236}">
                <a16:creationId xmlns:a16="http://schemas.microsoft.com/office/drawing/2014/main" id="{A1843F88-D883-22CD-E938-7D9006746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83" y="605105"/>
            <a:ext cx="4947515" cy="43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9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102DA1-2164-D229-3888-C8EE7A24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216" y="120770"/>
            <a:ext cx="11225720" cy="6737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Superior wall</a:t>
            </a:r>
          </a:p>
          <a:p>
            <a:pPr marL="0" indent="0">
              <a:buNone/>
            </a:pPr>
            <a:r>
              <a:rPr lang="en" dirty="0"/>
              <a:t>• SVC (superior vena cava)--- has no valve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Inferior wall </a:t>
            </a:r>
          </a:p>
          <a:p>
            <a:pPr marL="514350" indent="-514350">
              <a:buFont typeface="+mj-lt"/>
              <a:buAutoNum type="arabicPeriod"/>
            </a:pPr>
            <a:r>
              <a:rPr lang="en" dirty="0"/>
              <a:t>IVC (inferior vena cava)--- guarded by a valve</a:t>
            </a:r>
          </a:p>
          <a:p>
            <a:pPr marL="514350" indent="-514350">
              <a:buFont typeface="+mj-lt"/>
              <a:buAutoNum type="arabicPeriod"/>
            </a:pPr>
            <a:r>
              <a:rPr lang="en" dirty="0"/>
              <a:t> Coronary sinus : has a well defined valve</a:t>
            </a:r>
          </a:p>
          <a:p>
            <a:pPr marL="514350" indent="-514350">
              <a:buFont typeface="+mj-lt"/>
              <a:buAutoNum type="arabicPeriod"/>
            </a:pPr>
            <a:endParaRPr lang="en" dirty="0"/>
          </a:p>
          <a:p>
            <a:pPr marL="514350" indent="-514350">
              <a:buFont typeface="+mj-lt"/>
              <a:buAutoNum type="arabicPeriod"/>
            </a:pPr>
            <a:endParaRPr lang="en" dirty="0"/>
          </a:p>
          <a:p>
            <a:pPr marL="514350" indent="-514350">
              <a:buFont typeface="+mj-lt"/>
              <a:buAutoNum type="arabicPeriod"/>
            </a:pPr>
            <a:endParaRPr lang="en" dirty="0"/>
          </a:p>
          <a:p>
            <a:pPr marL="514350" indent="-514350">
              <a:buFont typeface="+mj-lt"/>
              <a:buAutoNum type="arabicPeriod"/>
            </a:pPr>
            <a:r>
              <a:rPr lang="en" dirty="0"/>
              <a:t>Right atrioventricular orifice lies anterior to IVC opening , it is surrounded by a fibrous ring which gives attachment to the tricuspid valve</a:t>
            </a:r>
          </a:p>
          <a:p>
            <a:pPr marL="514350" indent="-514350">
              <a:buFont typeface="+mj-lt"/>
              <a:buAutoNum type="arabicPeriod"/>
            </a:pPr>
            <a:r>
              <a:rPr lang="en" dirty="0"/>
              <a:t>Small orifices of small veins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098" name="Picture 2" descr="Superior vena cava (Vena cava superior); Image: Yousun Koh">
            <a:extLst>
              <a:ext uri="{FF2B5EF4-FFF2-40B4-BE49-F238E27FC236}">
                <a16:creationId xmlns:a16="http://schemas.microsoft.com/office/drawing/2014/main" id="{CA84B15A-E848-A52F-3C54-BAA3B41A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38" y="120770"/>
            <a:ext cx="5051898" cy="34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perior vena cava (Vena cava superior); Image: Yousun Koh">
            <a:extLst>
              <a:ext uri="{FF2B5EF4-FFF2-40B4-BE49-F238E27FC236}">
                <a16:creationId xmlns:a16="http://schemas.microsoft.com/office/drawing/2014/main" id="{D594B8B4-F156-6BC0-BC5C-A201329C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04" y="990477"/>
            <a:ext cx="1992396" cy="15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nferior vena cava (Vena cava inferior); Image: Yousun Koh">
            <a:extLst>
              <a:ext uri="{FF2B5EF4-FFF2-40B4-BE49-F238E27FC236}">
                <a16:creationId xmlns:a16="http://schemas.microsoft.com/office/drawing/2014/main" id="{88B05260-F7A2-79B8-EB7F-552BEF2C4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45" y="990477"/>
            <a:ext cx="1992396" cy="15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ronary sulcus (Sulcus coronarius); Image: Yousun Koh">
            <a:extLst>
              <a:ext uri="{FF2B5EF4-FFF2-40B4-BE49-F238E27FC236}">
                <a16:creationId xmlns:a16="http://schemas.microsoft.com/office/drawing/2014/main" id="{0141FC20-C7D3-0757-176C-656DEE99F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90" y="3781986"/>
            <a:ext cx="2155166" cy="14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8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13601D-9C19-E44B-56C4-0CDB0C93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5099"/>
            <a:ext cx="9601200" cy="199660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Heart 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034F0A-D57B-DDD8-E4E2-7E91AE689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409" y="1138135"/>
            <a:ext cx="9844391" cy="5544765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algn="just">
              <a:buFont typeface="Wingdings" pitchFamily="2" charset="2"/>
              <a:buChar char="ü"/>
            </a:pPr>
            <a:r>
              <a:rPr lang="de-CH" dirty="0"/>
              <a:t>The </a:t>
            </a:r>
            <a:r>
              <a:rPr lang="de-CH" dirty="0" err="1"/>
              <a:t>heart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often</a:t>
            </a:r>
            <a:r>
              <a:rPr lang="de-CH" dirty="0"/>
              <a:t> </a:t>
            </a:r>
            <a:r>
              <a:rPr lang="de-CH" dirty="0" err="1"/>
              <a:t>described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central</a:t>
            </a:r>
            <a:r>
              <a:rPr lang="de-CH" dirty="0"/>
              <a:t> </a:t>
            </a:r>
            <a:r>
              <a:rPr lang="de-CH" dirty="0" err="1"/>
              <a:t>component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cardiovascular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system</a:t>
            </a:r>
            <a:r>
              <a:rPr lang="de-CH" dirty="0"/>
              <a:t> </a:t>
            </a:r>
          </a:p>
          <a:p>
            <a:pPr marL="0" indent="0" algn="just">
              <a:buNone/>
            </a:pPr>
            <a:endParaRPr lang="de-CH" dirty="0"/>
          </a:p>
          <a:p>
            <a:pPr algn="just">
              <a:buFont typeface="Wingdings" pitchFamily="2" charset="2"/>
              <a:buChar char="ü"/>
            </a:pPr>
            <a:r>
              <a:rPr lang="de-CH" dirty="0"/>
              <a:t>It </a:t>
            </a:r>
            <a:r>
              <a:rPr lang="de-CH" dirty="0" err="1"/>
              <a:t>is</a:t>
            </a:r>
            <a:r>
              <a:rPr lang="de-CH" dirty="0"/>
              <a:t> a vital </a:t>
            </a:r>
            <a:r>
              <a:rPr lang="de-CH" dirty="0" err="1"/>
              <a:t>organ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has</a:t>
            </a:r>
            <a:r>
              <a:rPr lang="de-CH" dirty="0"/>
              <a:t> a </a:t>
            </a:r>
            <a:r>
              <a:rPr lang="de-CH" dirty="0" err="1"/>
              <a:t>complex</a:t>
            </a:r>
            <a:r>
              <a:rPr lang="de-CH" dirty="0"/>
              <a:t> </a:t>
            </a:r>
            <a:r>
              <a:rPr lang="de-CH" dirty="0" err="1"/>
              <a:t>structure</a:t>
            </a:r>
            <a:r>
              <a:rPr lang="de-CH" dirty="0"/>
              <a:t> </a:t>
            </a:r>
            <a:r>
              <a:rPr lang="de-CH" dirty="0" err="1"/>
              <a:t>made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cardiac</a:t>
            </a:r>
            <a:r>
              <a:rPr lang="de-CH" dirty="0"/>
              <a:t> </a:t>
            </a:r>
            <a:r>
              <a:rPr lang="de-CH" dirty="0" err="1"/>
              <a:t>tissue</a:t>
            </a:r>
            <a:r>
              <a:rPr lang="de-CH" dirty="0"/>
              <a:t> and </a:t>
            </a:r>
            <a:r>
              <a:rPr lang="de-CH" dirty="0" err="1"/>
              <a:t>embedded</a:t>
            </a:r>
            <a:r>
              <a:rPr lang="de-CH" dirty="0"/>
              <a:t> </a:t>
            </a:r>
            <a:r>
              <a:rPr lang="de-CH" dirty="0" err="1"/>
              <a:t>vessels</a:t>
            </a:r>
            <a:endParaRPr lang="de-CH" dirty="0"/>
          </a:p>
          <a:p>
            <a:pPr marL="0" indent="0" algn="just">
              <a:buNone/>
            </a:pPr>
            <a:endParaRPr lang="en" dirty="0"/>
          </a:p>
          <a:p>
            <a:pPr algn="just">
              <a:buFont typeface="Wingdings" pitchFamily="2" charset="2"/>
              <a:buChar char="ü"/>
            </a:pPr>
            <a:r>
              <a:rPr lang="de-CH" dirty="0" err="1"/>
              <a:t>Muscular</a:t>
            </a:r>
            <a:r>
              <a:rPr lang="de-CH" dirty="0"/>
              <a:t> </a:t>
            </a:r>
            <a:r>
              <a:rPr lang="de-CH" dirty="0" err="1"/>
              <a:t>organ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pumps</a:t>
            </a:r>
            <a:r>
              <a:rPr lang="de-CH" dirty="0"/>
              <a:t> </a:t>
            </a:r>
            <a:r>
              <a:rPr lang="de-CH" dirty="0" err="1"/>
              <a:t>blood</a:t>
            </a:r>
            <a:r>
              <a:rPr lang="de-CH" dirty="0"/>
              <a:t> </a:t>
            </a:r>
            <a:r>
              <a:rPr lang="de-CH" dirty="0" err="1"/>
              <a:t>around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body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pulmonary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systemic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circulation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.  </a:t>
            </a:r>
          </a:p>
          <a:p>
            <a:pPr algn="just">
              <a:buFont typeface="Wingdings" pitchFamily="2" charset="2"/>
              <a:buChar char="ü"/>
            </a:pPr>
            <a:endParaRPr lang="de-CH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Serves to collect deoxygenated blood </a:t>
            </a:r>
            <a:r>
              <a:rPr lang="en" dirty="0">
                <a:solidFill>
                  <a:schemeClr val="tx1"/>
                </a:solidFill>
              </a:rPr>
              <a:t>from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" dirty="0"/>
              <a:t>all parts of the body,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carries it to the lungs to be oxygenated and release carbon dioxide</a:t>
            </a:r>
            <a:r>
              <a:rPr lang="en" dirty="0"/>
              <a:t>. Then, it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transports the oxygenated blood </a:t>
            </a:r>
            <a:r>
              <a:rPr lang="en" dirty="0"/>
              <a:t>from the lungs and distributes it to all the body parts.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124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6FF585-04D1-F714-694A-72FED2B4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72" y="223736"/>
            <a:ext cx="11167354" cy="1947964"/>
          </a:xfrm>
        </p:spPr>
        <p:txBody>
          <a:bodyPr/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Left &amp; right surface of the heart</a:t>
            </a:r>
            <a:br>
              <a:rPr lang="en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054A77-CD86-6128-6F73-E08EA5E2E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671" y="1206230"/>
            <a:ext cx="11167353" cy="54280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" b="1" dirty="0"/>
              <a:t>Left surface</a:t>
            </a:r>
            <a:endParaRPr lang="en" dirty="0"/>
          </a:p>
          <a:p>
            <a:pPr marL="0" indent="0" algn="just">
              <a:buNone/>
            </a:pPr>
            <a:r>
              <a:rPr lang="en" dirty="0"/>
              <a:t>It is formed mainly by the </a:t>
            </a:r>
            <a:r>
              <a:rPr lang="en" b="1" i="1" dirty="0"/>
              <a:t>left ventricle</a:t>
            </a:r>
            <a:r>
              <a:rPr lang="en" dirty="0"/>
              <a:t>, in relation to the fossa of the left lung</a:t>
            </a:r>
          </a:p>
          <a:p>
            <a:pPr algn="just"/>
            <a:r>
              <a:rPr lang="en" b="1" dirty="0"/>
              <a:t>Right surface</a:t>
            </a:r>
            <a:endParaRPr lang="en" dirty="0"/>
          </a:p>
          <a:p>
            <a:pPr marL="0" indent="0" algn="just">
              <a:buNone/>
            </a:pPr>
            <a:r>
              <a:rPr lang="en" dirty="0"/>
              <a:t>It is formed mainly of the right surface of </a:t>
            </a:r>
            <a:r>
              <a:rPr lang="en" b="1" i="1" dirty="0"/>
              <a:t>the right</a:t>
            </a:r>
            <a:r>
              <a:rPr lang="en" dirty="0"/>
              <a:t> </a:t>
            </a:r>
            <a:r>
              <a:rPr lang="en" b="1" i="1" dirty="0"/>
              <a:t>atrium</a:t>
            </a:r>
            <a:r>
              <a:rPr lang="en" dirty="0"/>
              <a:t>. It lies anterior to the hilus of the right lung and it is separated from the cardiac impression on its mediastinal surface by the layers of pericardium and pleura.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9218" name="Picture 2" descr="Right surface of heart (Facies dextra cordis); Image: Yousun Koh">
            <a:extLst>
              <a:ext uri="{FF2B5EF4-FFF2-40B4-BE49-F238E27FC236}">
                <a16:creationId xmlns:a16="http://schemas.microsoft.com/office/drawing/2014/main" id="{D3D76D44-0A3D-F64D-BFEB-5404A530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51" y="3605842"/>
            <a:ext cx="3471028" cy="287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eft surface of heart (Facies sinistra cordis); Image: Yousun Koh">
            <a:extLst>
              <a:ext uri="{FF2B5EF4-FFF2-40B4-BE49-F238E27FC236}">
                <a16:creationId xmlns:a16="http://schemas.microsoft.com/office/drawing/2014/main" id="{C97BD36F-3A62-AD14-7626-C31A0DDD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06" y="3605842"/>
            <a:ext cx="3535392" cy="287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18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F5D745-0B72-7DF7-C6EE-AEC43A35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2" y="1431985"/>
            <a:ext cx="4346531" cy="2950234"/>
          </a:xfrm>
        </p:spPr>
        <p:txBody>
          <a:bodyPr>
            <a:normAutofit/>
          </a:bodyPr>
          <a:lstStyle/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Key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points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about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surfaces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heart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FB6944A3-3D49-33FB-7C89-DF34FC4D7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120459"/>
              </p:ext>
            </p:extLst>
          </p:nvPr>
        </p:nvGraphicFramePr>
        <p:xfrm>
          <a:off x="4910203" y="91471"/>
          <a:ext cx="7115019" cy="6660058"/>
        </p:xfrm>
        <a:graphic>
          <a:graphicData uri="http://schemas.openxmlformats.org/drawingml/2006/table">
            <a:tbl>
              <a:tblPr/>
              <a:tblGrid>
                <a:gridCol w="1665961">
                  <a:extLst>
                    <a:ext uri="{9D8B030D-6E8A-4147-A177-3AD203B41FA5}">
                      <a16:colId xmlns:a16="http://schemas.microsoft.com/office/drawing/2014/main" val="3986477456"/>
                    </a:ext>
                  </a:extLst>
                </a:gridCol>
                <a:gridCol w="5449058">
                  <a:extLst>
                    <a:ext uri="{9D8B030D-6E8A-4147-A177-3AD203B41FA5}">
                      <a16:colId xmlns:a16="http://schemas.microsoft.com/office/drawing/2014/main" val="615330971"/>
                    </a:ext>
                  </a:extLst>
                </a:gridCol>
              </a:tblGrid>
              <a:tr h="167132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8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Anterior (</a:t>
                      </a:r>
                      <a:r>
                        <a:rPr lang="de-CH" sz="18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sternocostal</a:t>
                      </a:r>
                      <a:r>
                        <a:rPr lang="de-CH" sz="18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) </a:t>
                      </a:r>
                      <a:r>
                        <a:rPr lang="de-CH" sz="18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surface</a:t>
                      </a:r>
                      <a:endParaRPr lang="de-CH" sz="18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lutoSansMedium"/>
                      </a:endParaRPr>
                    </a:p>
                  </a:txBody>
                  <a:tcPr marL="86804" marR="86804" marT="57869" marB="57869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Components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: Right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atrium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⅔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⅓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br>
                        <a:rPr lang="de-CH" sz="14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Landmarks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Right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auricle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heart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coronary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sulcus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anterior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interventricular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sulcus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cardiac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apex</a:t>
                      </a:r>
                      <a:br>
                        <a:rPr lang="de-CH" sz="14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Vessels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: Right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coronary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artery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anterior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interventricular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artery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/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vein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anterior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veins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br>
                        <a:rPr lang="de-CH" sz="14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Relations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Sternum,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sternocostal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muscles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third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to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sixth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costal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cartilages</a:t>
                      </a:r>
                      <a:endParaRPr lang="de-CH" sz="14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86804" marR="86804" marT="57869" marB="57869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85052"/>
                  </a:ext>
                </a:extLst>
              </a:tr>
              <a:tr h="167132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8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Inferior (</a:t>
                      </a:r>
                      <a:r>
                        <a:rPr lang="de-CH" sz="18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diaphragmatic</a:t>
                      </a:r>
                      <a:r>
                        <a:rPr lang="de-CH" sz="18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) </a:t>
                      </a:r>
                      <a:r>
                        <a:rPr lang="de-CH" sz="18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surface</a:t>
                      </a:r>
                      <a:endParaRPr lang="de-CH" sz="18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lutoSansMedium"/>
                      </a:endParaRPr>
                    </a:p>
                  </a:txBody>
                  <a:tcPr marL="86804" marR="86804" marT="57869" marB="57869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Components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br>
                        <a:rPr lang="de-CH" sz="14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Landmarks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Inferior (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posterior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)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interventricular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groove,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atrioventricular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groove,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cardiac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apex</a:t>
                      </a:r>
                      <a:br>
                        <a:rPr lang="de-CH" sz="14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Vessels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Inferior (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posterior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)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interventricular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artery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middle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cardiac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vein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coronary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sinus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inferior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vein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br>
                        <a:rPr lang="de-CH" sz="14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Relations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Sits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mainly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the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central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tendon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diaphragm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and a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small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portion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muscular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part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diaphragm</a:t>
                      </a:r>
                      <a:endParaRPr lang="de-CH" sz="14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86804" marR="86804" marT="57869" marB="57869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300520"/>
                  </a:ext>
                </a:extLst>
              </a:tr>
              <a:tr h="1449736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8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Left</a:t>
                      </a:r>
                      <a:r>
                        <a:rPr lang="de-CH" sz="18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(</a:t>
                      </a:r>
                      <a:r>
                        <a:rPr lang="de-CH" sz="18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pulmonary</a:t>
                      </a:r>
                      <a:r>
                        <a:rPr lang="de-CH" sz="18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) </a:t>
                      </a:r>
                      <a:r>
                        <a:rPr lang="de-CH" sz="18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surface</a:t>
                      </a:r>
                      <a:endParaRPr lang="de-CH" sz="18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lutoSansMedium"/>
                      </a:endParaRPr>
                    </a:p>
                  </a:txBody>
                  <a:tcPr marL="86804" marR="86804" marT="57869" marB="57869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Components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small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part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atrium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auricle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heart</a:t>
                      </a:r>
                      <a:br>
                        <a:rPr lang="de-CH" sz="14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Landmarks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Atrioventricular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groove</a:t>
                      </a:r>
                      <a:br>
                        <a:rPr lang="de-CH" sz="14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Vessels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Circumflex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artery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great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cardiac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vein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marginal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vein</a:t>
                      </a:r>
                      <a:br>
                        <a:rPr lang="de-CH" sz="14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Relations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pericardiacophrenic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neurovascular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bundle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pleura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/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lung</a:t>
                      </a:r>
                      <a:endParaRPr lang="de-CH" sz="14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86804" marR="86804" marT="57869" marB="57869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138473"/>
                  </a:ext>
                </a:extLst>
              </a:tr>
              <a:tr h="1006558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800" b="1" u="sng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Right (pulmonary) surface</a:t>
                      </a:r>
                    </a:p>
                  </a:txBody>
                  <a:tcPr marL="86804" marR="86804" marT="57869" marB="57869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Components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Right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atrium</a:t>
                      </a:r>
                      <a:br>
                        <a:rPr lang="de-CH" sz="14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Landmarks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Sulcus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terminalis</a:t>
                      </a:r>
                      <a:br>
                        <a:rPr lang="de-CH" sz="14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Relations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Intrathoracic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part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inferior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vena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cava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superior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vena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cava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pleura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/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lung</a:t>
                      </a:r>
                      <a:endParaRPr lang="de-CH" sz="14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86804" marR="86804" marT="57869" marB="57869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8217"/>
                  </a:ext>
                </a:extLst>
              </a:tr>
              <a:tr h="861114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8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Posterior</a:t>
                      </a:r>
                      <a:r>
                        <a:rPr lang="de-CH" sz="18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8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surface</a:t>
                      </a:r>
                      <a:r>
                        <a:rPr lang="de-CH" sz="18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(</a:t>
                      </a:r>
                      <a:r>
                        <a:rPr lang="de-CH" sz="18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base</a:t>
                      </a:r>
                      <a:r>
                        <a:rPr lang="de-CH" sz="18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)</a:t>
                      </a:r>
                    </a:p>
                  </a:txBody>
                  <a:tcPr marL="86804" marR="86804" marT="57869" marB="57869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Components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Right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atrium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atrium</a:t>
                      </a:r>
                      <a:br>
                        <a:rPr lang="de-CH" sz="14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Vessels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Coronary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sinus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pulmonary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veins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vena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cavae</a:t>
                      </a:r>
                      <a:br>
                        <a:rPr lang="de-CH" sz="14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Relations</a:t>
                      </a:r>
                      <a:r>
                        <a:rPr lang="de-CH" sz="14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Principal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bronchi</a:t>
                      </a:r>
                      <a:r>
                        <a:rPr lang="de-CH" sz="14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400" dirty="0" err="1">
                          <a:solidFill>
                            <a:srgbClr val="495354"/>
                          </a:solidFill>
                          <a:effectLst/>
                        </a:rPr>
                        <a:t>esophagus</a:t>
                      </a:r>
                      <a:endParaRPr lang="de-CH" sz="14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86804" marR="86804" marT="57869" marB="57869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43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466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D393DF-5C7B-46F7-C504-D37CCE44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677" y="194554"/>
            <a:ext cx="10963072" cy="795210"/>
          </a:xfrm>
        </p:spPr>
        <p:txBody>
          <a:bodyPr>
            <a:normAutofit fontScale="90000"/>
          </a:bodyPr>
          <a:lstStyle/>
          <a:p>
            <a:pPr algn="ctr"/>
            <a:r>
              <a:rPr lang="en" sz="3400" b="1" dirty="0">
                <a:solidFill>
                  <a:schemeClr val="accent6">
                    <a:lumMod val="50000"/>
                  </a:schemeClr>
                </a:solidFill>
              </a:rPr>
              <a:t>Right cardiac cavities - Morphology of right atrium </a:t>
            </a:r>
            <a:br>
              <a:rPr lang="en" sz="3400" dirty="0"/>
            </a:br>
            <a:endParaRPr lang="el-GR" sz="3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9B2CF2-4208-E284-09E0-4D6D4FEF6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068" y="819510"/>
            <a:ext cx="6404757" cy="62762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" dirty="0"/>
              <a:t>Consists of a main cavity and a small outpouching, the auricle.</a:t>
            </a:r>
          </a:p>
          <a:p>
            <a:pPr marL="0" indent="0">
              <a:buNone/>
            </a:pPr>
            <a:r>
              <a:rPr lang="en" dirty="0"/>
              <a:t>● On the outside of the heart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at the junction between the right atrium and the right auricle </a:t>
            </a:r>
            <a:r>
              <a:rPr lang="en" dirty="0"/>
              <a:t>is a vertical groove, the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sulcus terminalis</a:t>
            </a:r>
            <a:r>
              <a:rPr lang="en" dirty="0"/>
              <a:t>, which on the inside forms a ridge, the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crista terminalis.</a:t>
            </a:r>
          </a:p>
          <a:p>
            <a:pPr marL="0" indent="0">
              <a:buNone/>
            </a:pPr>
            <a:r>
              <a:rPr lang="en" dirty="0"/>
              <a:t>➢ Crista terminalis divides right atrium into:</a:t>
            </a:r>
          </a:p>
          <a:p>
            <a:pPr marL="0" indent="0">
              <a:buNone/>
            </a:pPr>
            <a:r>
              <a:rPr lang="en" dirty="0"/>
              <a:t>1. Anterior part: rough and trabeculated by bundles of muscle </a:t>
            </a:r>
            <a:r>
              <a:rPr lang="en" dirty="0" err="1"/>
              <a:t>fibres</a:t>
            </a:r>
            <a:r>
              <a:rPr lang="en" dirty="0"/>
              <a:t> (</a:t>
            </a:r>
            <a:r>
              <a:rPr lang="en" dirty="0" err="1"/>
              <a:t>musculi</a:t>
            </a:r>
            <a:r>
              <a:rPr lang="en" dirty="0"/>
              <a:t> pectinati).</a:t>
            </a:r>
          </a:p>
          <a:p>
            <a:pPr marL="0" indent="0">
              <a:buNone/>
            </a:pPr>
            <a:r>
              <a:rPr lang="en" dirty="0"/>
              <a:t>2. Posterior part (sinus </a:t>
            </a:r>
            <a:r>
              <a:rPr lang="en" dirty="0" err="1"/>
              <a:t>venarum</a:t>
            </a:r>
            <a:r>
              <a:rPr lang="en" dirty="0"/>
              <a:t>) is smooth.</a:t>
            </a:r>
          </a:p>
          <a:p>
            <a:pPr marL="0" indent="0">
              <a:buNone/>
            </a:pPr>
            <a:r>
              <a:rPr lang="en" dirty="0"/>
              <a:t>● The interatrial septum carries an oval depression called </a:t>
            </a:r>
            <a:r>
              <a:rPr lang="en" b="1" dirty="0"/>
              <a:t>ASD </a:t>
            </a:r>
            <a:r>
              <a:rPr lang="en" dirty="0"/>
              <a:t>Fossa ovalis. The margin of this depression is called Annulus ovalis.</a:t>
            </a:r>
          </a:p>
          <a:p>
            <a:pPr algn="just">
              <a:buFont typeface="Wingdings" pitchFamily="2" charset="2"/>
              <a:buChar char="ü"/>
            </a:pPr>
            <a:r>
              <a:rPr lang="de-CH" dirty="0">
                <a:solidFill>
                  <a:schemeClr val="tx1"/>
                </a:solidFill>
              </a:rPr>
              <a:t>It </a:t>
            </a:r>
            <a:r>
              <a:rPr lang="de-CH" dirty="0" err="1">
                <a:solidFill>
                  <a:schemeClr val="tx1"/>
                </a:solidFill>
              </a:rPr>
              <a:t>is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first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chamber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of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heart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receive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deoxygenated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blood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from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body</a:t>
            </a:r>
            <a:r>
              <a:rPr lang="de-CH" dirty="0">
                <a:solidFill>
                  <a:schemeClr val="tx1"/>
                </a:solidFill>
              </a:rPr>
              <a:t> via 3 </a:t>
            </a:r>
            <a:r>
              <a:rPr lang="de-CH" dirty="0" err="1">
                <a:solidFill>
                  <a:schemeClr val="tx1"/>
                </a:solidFill>
              </a:rPr>
              <a:t>main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sources</a:t>
            </a:r>
            <a:r>
              <a:rPr lang="de-CH" dirty="0">
                <a:solidFill>
                  <a:schemeClr val="tx1"/>
                </a:solidFill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de-CH" sz="2300" b="1" u="sng" dirty="0" err="1">
                <a:solidFill>
                  <a:schemeClr val="tx1"/>
                </a:solidFill>
              </a:rPr>
              <a:t>the</a:t>
            </a:r>
            <a:r>
              <a:rPr lang="de-CH" sz="2300" b="1" u="sng" dirty="0">
                <a:solidFill>
                  <a:schemeClr val="tx1"/>
                </a:solidFill>
              </a:rPr>
              <a:t> superior </a:t>
            </a:r>
            <a:r>
              <a:rPr lang="de-CH" sz="2300" b="1" u="sng" dirty="0" err="1">
                <a:solidFill>
                  <a:schemeClr val="tx1"/>
                </a:solidFill>
              </a:rPr>
              <a:t>vena</a:t>
            </a:r>
            <a:r>
              <a:rPr lang="de-CH" sz="2300" b="1" u="sng" dirty="0">
                <a:solidFill>
                  <a:schemeClr val="tx1"/>
                </a:solidFill>
              </a:rPr>
              <a:t> </a:t>
            </a:r>
            <a:r>
              <a:rPr lang="de-CH" sz="2300" b="1" u="sng" dirty="0" err="1">
                <a:solidFill>
                  <a:schemeClr val="tx1"/>
                </a:solidFill>
              </a:rPr>
              <a:t>cava</a:t>
            </a:r>
            <a:r>
              <a:rPr lang="de-CH" sz="2300" b="1" u="sng" dirty="0">
                <a:solidFill>
                  <a:schemeClr val="tx1"/>
                </a:solidFill>
              </a:rPr>
              <a:t> </a:t>
            </a:r>
            <a:r>
              <a:rPr lang="de-CH" dirty="0">
                <a:solidFill>
                  <a:schemeClr val="tx1"/>
                </a:solidFill>
              </a:rPr>
              <a:t>(</a:t>
            </a:r>
            <a:r>
              <a:rPr lang="de-CH" dirty="0" err="1">
                <a:solidFill>
                  <a:schemeClr val="tx1"/>
                </a:solidFill>
              </a:rPr>
              <a:t>which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drains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blood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from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upper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parts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of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body</a:t>
            </a:r>
            <a:r>
              <a:rPr lang="de-CH" dirty="0">
                <a:solidFill>
                  <a:schemeClr val="tx1"/>
                </a:solidFill>
              </a:rPr>
              <a:t>)</a:t>
            </a:r>
          </a:p>
          <a:p>
            <a:pPr algn="just">
              <a:buFont typeface="+mj-lt"/>
              <a:buAutoNum type="arabicPeriod"/>
            </a:pPr>
            <a:r>
              <a:rPr lang="de-CH" sz="2300" b="1" u="sng" dirty="0" err="1">
                <a:solidFill>
                  <a:schemeClr val="tx1"/>
                </a:solidFill>
              </a:rPr>
              <a:t>the</a:t>
            </a:r>
            <a:r>
              <a:rPr lang="de-CH" sz="2300" b="1" u="sng" dirty="0">
                <a:solidFill>
                  <a:schemeClr val="tx1"/>
                </a:solidFill>
              </a:rPr>
              <a:t> inferior </a:t>
            </a:r>
            <a:r>
              <a:rPr lang="de-CH" sz="2300" b="1" u="sng" dirty="0" err="1">
                <a:solidFill>
                  <a:schemeClr val="tx1"/>
                </a:solidFill>
              </a:rPr>
              <a:t>vena</a:t>
            </a:r>
            <a:r>
              <a:rPr lang="de-CH" sz="2300" b="1" u="sng" dirty="0">
                <a:solidFill>
                  <a:schemeClr val="tx1"/>
                </a:solidFill>
              </a:rPr>
              <a:t> </a:t>
            </a:r>
            <a:r>
              <a:rPr lang="de-CH" sz="2300" b="1" u="sng" dirty="0" err="1">
                <a:solidFill>
                  <a:schemeClr val="tx1"/>
                </a:solidFill>
              </a:rPr>
              <a:t>cava</a:t>
            </a:r>
            <a:r>
              <a:rPr lang="de-CH" sz="2300" b="1" u="sng" dirty="0">
                <a:solidFill>
                  <a:schemeClr val="tx1"/>
                </a:solidFill>
              </a:rPr>
              <a:t> </a:t>
            </a:r>
            <a:r>
              <a:rPr lang="de-CH" dirty="0">
                <a:solidFill>
                  <a:schemeClr val="tx1"/>
                </a:solidFill>
              </a:rPr>
              <a:t>(</a:t>
            </a:r>
            <a:r>
              <a:rPr lang="de-CH" dirty="0" err="1">
                <a:solidFill>
                  <a:schemeClr val="tx1"/>
                </a:solidFill>
              </a:rPr>
              <a:t>which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collects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blood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from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lower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parts</a:t>
            </a:r>
            <a:r>
              <a:rPr lang="de-CH" dirty="0">
                <a:solidFill>
                  <a:schemeClr val="tx1"/>
                </a:solidFill>
              </a:rPr>
              <a:t>)</a:t>
            </a:r>
          </a:p>
          <a:p>
            <a:pPr algn="just">
              <a:buFont typeface="+mj-lt"/>
              <a:buAutoNum type="arabicPeriod"/>
            </a:pPr>
            <a:r>
              <a:rPr lang="de-CH" sz="2300" b="1" u="sng" dirty="0" err="1">
                <a:solidFill>
                  <a:schemeClr val="tx1"/>
                </a:solidFill>
              </a:rPr>
              <a:t>the</a:t>
            </a:r>
            <a:r>
              <a:rPr lang="de-CH" sz="2300" b="1" u="sng" dirty="0">
                <a:solidFill>
                  <a:schemeClr val="tx1"/>
                </a:solidFill>
              </a:rPr>
              <a:t> </a:t>
            </a:r>
            <a:r>
              <a:rPr lang="de-CH" sz="2300" b="1" u="sng" dirty="0" err="1">
                <a:solidFill>
                  <a:schemeClr val="tx1"/>
                </a:solidFill>
              </a:rPr>
              <a:t>coronary</a:t>
            </a:r>
            <a:r>
              <a:rPr lang="de-CH" sz="2300" b="1" u="sng" dirty="0">
                <a:solidFill>
                  <a:schemeClr val="tx1"/>
                </a:solidFill>
              </a:rPr>
              <a:t> </a:t>
            </a:r>
            <a:r>
              <a:rPr lang="de-CH" sz="2300" b="1" u="sng" dirty="0" err="1">
                <a:solidFill>
                  <a:schemeClr val="tx1"/>
                </a:solidFill>
              </a:rPr>
              <a:t>sinus</a:t>
            </a:r>
            <a:r>
              <a:rPr lang="de-CH" sz="2300" b="1" u="sng" dirty="0">
                <a:solidFill>
                  <a:schemeClr val="tx1"/>
                </a:solidFill>
              </a:rPr>
              <a:t> </a:t>
            </a:r>
            <a:r>
              <a:rPr lang="de-CH" dirty="0">
                <a:solidFill>
                  <a:schemeClr val="tx1"/>
                </a:solidFill>
              </a:rPr>
              <a:t>(</a:t>
            </a:r>
            <a:r>
              <a:rPr lang="de-CH" dirty="0" err="1">
                <a:solidFill>
                  <a:schemeClr val="tx1"/>
                </a:solidFill>
              </a:rPr>
              <a:t>which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drains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blood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from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heart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itself</a:t>
            </a:r>
            <a:endParaRPr lang="de-CH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" dirty="0"/>
              <a:t>The blood leaves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right atrium to right ventricle via the tricuspid valve.</a:t>
            </a:r>
            <a:endParaRPr lang="de-CH" b="1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de-CH" dirty="0" err="1">
                <a:solidFill>
                  <a:schemeClr val="tx1"/>
                </a:solidFill>
              </a:rPr>
              <a:t>One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of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main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features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of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right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atrium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sz="2300" b="1" u="sng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23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2300" b="1" u="sng" dirty="0" err="1">
                <a:solidFill>
                  <a:schemeClr val="accent6">
                    <a:lumMod val="50000"/>
                  </a:schemeClr>
                </a:solidFill>
              </a:rPr>
              <a:t>sinoatrial</a:t>
            </a:r>
            <a:r>
              <a:rPr lang="de-CH" sz="2300" b="1" u="sng" dirty="0">
                <a:solidFill>
                  <a:schemeClr val="accent6">
                    <a:lumMod val="50000"/>
                  </a:schemeClr>
                </a:solidFill>
              </a:rPr>
              <a:t> (SA) node </a:t>
            </a:r>
            <a:r>
              <a:rPr lang="de-CH" dirty="0" err="1">
                <a:solidFill>
                  <a:schemeClr val="tx1"/>
                </a:solidFill>
              </a:rPr>
              <a:t>that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placed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within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wall </a:t>
            </a:r>
            <a:r>
              <a:rPr lang="de-CH" dirty="0" err="1">
                <a:solidFill>
                  <a:schemeClr val="tx1"/>
                </a:solidFill>
              </a:rPr>
              <a:t>of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this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chamber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adjacent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entrance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of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superior </a:t>
            </a:r>
            <a:r>
              <a:rPr lang="de-CH" dirty="0" err="1">
                <a:solidFill>
                  <a:schemeClr val="tx1"/>
                </a:solidFill>
              </a:rPr>
              <a:t>vena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cava</a:t>
            </a:r>
            <a:r>
              <a:rPr lang="de-CH" dirty="0">
                <a:solidFill>
                  <a:schemeClr val="tx1"/>
                </a:solidFill>
              </a:rPr>
              <a:t>. It </a:t>
            </a:r>
            <a:r>
              <a:rPr lang="de-CH" dirty="0" err="1">
                <a:solidFill>
                  <a:schemeClr val="tx1"/>
                </a:solidFill>
              </a:rPr>
              <a:t>is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known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as</a:t>
            </a:r>
            <a:r>
              <a:rPr lang="de-CH" dirty="0">
                <a:solidFill>
                  <a:schemeClr val="tx1"/>
                </a:solidFill>
              </a:rPr>
              <a:t> “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human </a:t>
            </a:r>
            <a:r>
              <a:rPr lang="de-CH" dirty="0" err="1">
                <a:solidFill>
                  <a:schemeClr val="tx1"/>
                </a:solidFill>
              </a:rPr>
              <a:t>pacemaker</a:t>
            </a:r>
            <a:r>
              <a:rPr lang="de-CH" dirty="0">
                <a:solidFill>
                  <a:schemeClr val="tx1"/>
                </a:solidFill>
              </a:rPr>
              <a:t>” </a:t>
            </a:r>
            <a:r>
              <a:rPr lang="de-CH" dirty="0" err="1">
                <a:solidFill>
                  <a:schemeClr val="tx1"/>
                </a:solidFill>
              </a:rPr>
              <a:t>that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spontaneously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generates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electrical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impulses</a:t>
            </a:r>
            <a:r>
              <a:rPr lang="de-CH" dirty="0">
                <a:solidFill>
                  <a:schemeClr val="tx1"/>
                </a:solidFill>
              </a:rPr>
              <a:t> and </a:t>
            </a:r>
            <a:r>
              <a:rPr lang="de-CH" dirty="0" err="1">
                <a:solidFill>
                  <a:schemeClr val="tx1"/>
                </a:solidFill>
              </a:rPr>
              <a:t>determines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normal </a:t>
            </a:r>
            <a:r>
              <a:rPr lang="de-CH" dirty="0" err="1">
                <a:solidFill>
                  <a:schemeClr val="tx1"/>
                </a:solidFill>
              </a:rPr>
              <a:t>heart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rhythm</a:t>
            </a:r>
            <a:r>
              <a:rPr lang="de-CH" dirty="0">
                <a:solidFill>
                  <a:schemeClr val="tx1"/>
                </a:solidFill>
              </a:rPr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CH" sz="2300" b="1" u="sng" dirty="0" err="1">
                <a:solidFill>
                  <a:schemeClr val="accent6">
                    <a:lumMod val="50000"/>
                  </a:schemeClr>
                </a:solidFill>
              </a:rPr>
              <a:t>Atrioventricular</a:t>
            </a:r>
            <a:r>
              <a:rPr lang="de-CH" sz="2300" b="1" u="sng" dirty="0">
                <a:solidFill>
                  <a:schemeClr val="accent6">
                    <a:lumMod val="50000"/>
                  </a:schemeClr>
                </a:solidFill>
              </a:rPr>
              <a:t> (AV) node: </a:t>
            </a:r>
            <a:r>
              <a:rPr lang="de-CH" dirty="0">
                <a:solidFill>
                  <a:schemeClr val="tx1"/>
                </a:solidFill>
              </a:rPr>
              <a:t>Part </a:t>
            </a:r>
            <a:r>
              <a:rPr lang="de-CH" dirty="0" err="1">
                <a:solidFill>
                  <a:schemeClr val="tx1"/>
                </a:solidFill>
              </a:rPr>
              <a:t>of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electrical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conduction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system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found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near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coronary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sinus</a:t>
            </a:r>
            <a:r>
              <a:rPr lang="de-CH" dirty="0">
                <a:solidFill>
                  <a:schemeClr val="tx1"/>
                </a:solidFill>
              </a:rPr>
              <a:t> on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interatrial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septum</a:t>
            </a:r>
            <a:endParaRPr lang="en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12290" name="Picture 2" descr="Right atrium and ventricle of the heart (labeled)">
            <a:extLst>
              <a:ext uri="{FF2B5EF4-FFF2-40B4-BE49-F238E27FC236}">
                <a16:creationId xmlns:a16="http://schemas.microsoft.com/office/drawing/2014/main" id="{A1C78B1E-EC97-E1C4-DDD3-2D03FE590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19" y="819510"/>
            <a:ext cx="4573438" cy="56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1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0ABC82-BF74-56A5-6EAB-616A5675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521" y="0"/>
            <a:ext cx="10628565" cy="957532"/>
          </a:xfrm>
        </p:spPr>
        <p:txBody>
          <a:bodyPr>
            <a:normAutofit/>
          </a:bodyPr>
          <a:lstStyle/>
          <a:p>
            <a:pPr algn="ctr"/>
            <a:r>
              <a:rPr lang="en" sz="3400" b="1" dirty="0">
                <a:solidFill>
                  <a:schemeClr val="accent6">
                    <a:lumMod val="50000"/>
                  </a:schemeClr>
                </a:solidFill>
              </a:rPr>
              <a:t>Right cardiac cavities - Morphology of right ventricle</a:t>
            </a:r>
            <a:endParaRPr lang="el-GR" sz="3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26DFA9-CA15-7D79-85B6-FD5A760D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128" y="685800"/>
            <a:ext cx="6595872" cy="6501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" sz="1400" dirty="0"/>
              <a:t>● Its wall is thinner than that of left ventricle</a:t>
            </a:r>
          </a:p>
          <a:p>
            <a:pPr marL="0" indent="0" algn="just">
              <a:buNone/>
            </a:pPr>
            <a:r>
              <a:rPr lang="en" sz="1400" dirty="0"/>
              <a:t>● Its wall contains projections called </a:t>
            </a:r>
            <a:r>
              <a:rPr lang="en" sz="1400" dirty="0">
                <a:solidFill>
                  <a:schemeClr val="accent6">
                    <a:lumMod val="50000"/>
                  </a:schemeClr>
                </a:solidFill>
              </a:rPr>
              <a:t>trabeculae </a:t>
            </a:r>
            <a:r>
              <a:rPr lang="en" sz="1400" dirty="0" err="1">
                <a:solidFill>
                  <a:schemeClr val="accent6">
                    <a:lumMod val="50000"/>
                  </a:schemeClr>
                </a:solidFill>
              </a:rPr>
              <a:t>carnae</a:t>
            </a:r>
            <a:r>
              <a:rPr lang="en" sz="1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" sz="1400" dirty="0"/>
              <a:t>● The right ventricle communicates with the right atrium through</a:t>
            </a:r>
          </a:p>
          <a:p>
            <a:pPr marL="0" indent="0" algn="just">
              <a:buNone/>
            </a:pPr>
            <a:r>
              <a:rPr lang="en" sz="1400" dirty="0"/>
              <a:t>1. The right atrioventricular orifice</a:t>
            </a:r>
          </a:p>
          <a:p>
            <a:pPr marL="0" indent="0" algn="just">
              <a:buNone/>
            </a:pPr>
            <a:r>
              <a:rPr lang="en" sz="1400" dirty="0"/>
              <a:t>2. The pulmonary trunk through pulmonary orifice</a:t>
            </a:r>
          </a:p>
          <a:p>
            <a:pPr marL="0" indent="0" algn="just">
              <a:buNone/>
            </a:pPr>
            <a:r>
              <a:rPr lang="en" sz="1400" dirty="0"/>
              <a:t>● As the cavity approaches the pulmonary orifice it becomes funnel shaped, at which point it is referred to as the infundibulum.</a:t>
            </a:r>
          </a:p>
          <a:p>
            <a:pPr marL="0" indent="0" algn="just">
              <a:buNone/>
            </a:pPr>
            <a:r>
              <a:rPr lang="en" sz="1400" dirty="0"/>
              <a:t>● The wall of the infundibulum (conus arteriosus) is smooth and contains no trabeculae.</a:t>
            </a:r>
          </a:p>
          <a:p>
            <a:pPr marL="0" indent="0" algn="just">
              <a:buNone/>
            </a:pPr>
            <a:r>
              <a:rPr lang="en" sz="1400" dirty="0"/>
              <a:t>● </a:t>
            </a:r>
            <a:r>
              <a:rPr lang="en" sz="1400" dirty="0">
                <a:latin typeface="+mj-lt"/>
              </a:rPr>
              <a:t>Blood leaves the right ventricle to pulmonary trunk through the pulmonary orifice</a:t>
            </a:r>
          </a:p>
          <a:p>
            <a:pPr algn="just">
              <a:buFont typeface="Wingdings" pitchFamily="2" charset="2"/>
              <a:buChar char="ü"/>
            </a:pPr>
            <a:r>
              <a:rPr lang="de-CH" sz="1400" dirty="0"/>
              <a:t>The </a:t>
            </a:r>
            <a:r>
              <a:rPr lang="de-CH" sz="1400" dirty="0" err="1"/>
              <a:t>right</a:t>
            </a:r>
            <a:r>
              <a:rPr lang="de-CH" sz="1400" dirty="0"/>
              <a:t> </a:t>
            </a:r>
            <a:r>
              <a:rPr lang="de-CH" sz="1400" dirty="0" err="1"/>
              <a:t>ventricle</a:t>
            </a:r>
            <a:r>
              <a:rPr lang="de-CH" sz="1400" dirty="0"/>
              <a:t> </a:t>
            </a:r>
            <a:r>
              <a:rPr lang="de-CH" sz="1400" dirty="0" err="1"/>
              <a:t>takes</a:t>
            </a:r>
            <a:r>
              <a:rPr lang="de-CH" sz="1400" dirty="0"/>
              <a:t> </a:t>
            </a:r>
            <a:r>
              <a:rPr lang="de-CH" sz="1400" dirty="0" err="1"/>
              <a:t>up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majority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anterior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surface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heart</a:t>
            </a:r>
            <a:r>
              <a:rPr lang="de-CH" sz="1400" dirty="0"/>
              <a:t>. It </a:t>
            </a:r>
            <a:r>
              <a:rPr lang="de-CH" sz="1400" dirty="0" err="1"/>
              <a:t>receives</a:t>
            </a:r>
            <a:r>
              <a:rPr lang="de-CH" sz="1400" dirty="0"/>
              <a:t> </a:t>
            </a:r>
            <a:r>
              <a:rPr lang="de-CH" sz="1400" dirty="0" err="1"/>
              <a:t>blood</a:t>
            </a:r>
            <a:r>
              <a:rPr lang="de-CH" sz="1400" dirty="0"/>
              <a:t> </a:t>
            </a:r>
            <a:r>
              <a:rPr lang="de-CH" sz="1400" dirty="0" err="1"/>
              <a:t>from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right</a:t>
            </a:r>
            <a:r>
              <a:rPr lang="de-CH" sz="1400" dirty="0"/>
              <a:t> </a:t>
            </a:r>
            <a:r>
              <a:rPr lang="de-CH" sz="1400" dirty="0" err="1"/>
              <a:t>atrium</a:t>
            </a:r>
            <a:r>
              <a:rPr lang="de-CH" sz="1400" dirty="0"/>
              <a:t> and </a:t>
            </a:r>
            <a:r>
              <a:rPr lang="de-CH" sz="1400" dirty="0" err="1"/>
              <a:t>pumps</a:t>
            </a:r>
            <a:r>
              <a:rPr lang="de-CH" sz="1400" dirty="0"/>
              <a:t> </a:t>
            </a:r>
            <a:r>
              <a:rPr lang="de-CH" sz="1400" dirty="0" err="1"/>
              <a:t>it</a:t>
            </a:r>
            <a:r>
              <a:rPr lang="de-CH" sz="1400" dirty="0"/>
              <a:t> via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pulmonary</a:t>
            </a:r>
            <a:r>
              <a:rPr lang="de-CH" sz="1400" dirty="0"/>
              <a:t> </a:t>
            </a:r>
            <a:r>
              <a:rPr lang="de-CH" sz="1400" dirty="0" err="1"/>
              <a:t>trunk</a:t>
            </a:r>
            <a:r>
              <a:rPr lang="de-CH" sz="1400" dirty="0"/>
              <a:t> </a:t>
            </a:r>
            <a:r>
              <a:rPr lang="de-CH" sz="1400" dirty="0" err="1"/>
              <a:t>into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lungs</a:t>
            </a:r>
            <a:r>
              <a:rPr lang="de-CH" sz="1400" dirty="0"/>
              <a:t> </a:t>
            </a:r>
            <a:r>
              <a:rPr lang="de-CH" sz="1400" dirty="0" err="1"/>
              <a:t>for</a:t>
            </a:r>
            <a:r>
              <a:rPr lang="de-CH" sz="1400" dirty="0"/>
              <a:t> </a:t>
            </a:r>
            <a:r>
              <a:rPr lang="de-CH" sz="1400" dirty="0" err="1"/>
              <a:t>blood</a:t>
            </a:r>
            <a:r>
              <a:rPr lang="de-CH" sz="1400" dirty="0"/>
              <a:t> </a:t>
            </a:r>
            <a:r>
              <a:rPr lang="de-CH" sz="1400" dirty="0" err="1"/>
              <a:t>oxygenation</a:t>
            </a:r>
            <a:r>
              <a:rPr lang="de-CH" sz="1400" dirty="0"/>
              <a:t>. The </a:t>
            </a:r>
            <a:r>
              <a:rPr lang="de-CH" sz="1400" dirty="0" err="1"/>
              <a:t>blood</a:t>
            </a:r>
            <a:r>
              <a:rPr lang="de-CH" sz="1400" dirty="0"/>
              <a:t> </a:t>
            </a:r>
            <a:r>
              <a:rPr lang="de-CH" sz="1400" dirty="0" err="1"/>
              <a:t>flow</a:t>
            </a:r>
            <a:r>
              <a:rPr lang="de-CH" sz="1400" dirty="0"/>
              <a:t> </a:t>
            </a:r>
            <a:r>
              <a:rPr lang="de-CH" sz="1400" dirty="0" err="1"/>
              <a:t>between</a:t>
            </a:r>
            <a:r>
              <a:rPr lang="de-CH" sz="1400" dirty="0"/>
              <a:t> </a:t>
            </a:r>
            <a:r>
              <a:rPr lang="de-CH" sz="1400" dirty="0" err="1"/>
              <a:t>these</a:t>
            </a:r>
            <a:r>
              <a:rPr lang="de-CH" sz="1400" dirty="0"/>
              <a:t> </a:t>
            </a:r>
            <a:r>
              <a:rPr lang="de-CH" sz="1400" dirty="0" err="1"/>
              <a:t>heart</a:t>
            </a:r>
            <a:r>
              <a:rPr lang="de-CH" sz="1400" dirty="0"/>
              <a:t> </a:t>
            </a:r>
            <a:r>
              <a:rPr lang="de-CH" sz="1400" dirty="0" err="1"/>
              <a:t>chambers</a:t>
            </a:r>
            <a:r>
              <a:rPr lang="de-CH" sz="1400" dirty="0"/>
              <a:t> </a:t>
            </a:r>
            <a:r>
              <a:rPr lang="de-CH" sz="1400" dirty="0" err="1"/>
              <a:t>is</a:t>
            </a:r>
            <a:r>
              <a:rPr lang="de-CH" sz="1400" dirty="0"/>
              <a:t> </a:t>
            </a:r>
            <a:r>
              <a:rPr lang="de-CH" sz="1400" dirty="0" err="1"/>
              <a:t>regulated</a:t>
            </a:r>
            <a:r>
              <a:rPr lang="de-CH" sz="1400" dirty="0"/>
              <a:t> </a:t>
            </a:r>
            <a:r>
              <a:rPr lang="de-CH" sz="1400" dirty="0" err="1"/>
              <a:t>by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atrioventricular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tricuspid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valve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allowing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only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unidirectional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flow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atrium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ventricle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de-CH" sz="1400" dirty="0" err="1"/>
              <a:t>Similarly</a:t>
            </a:r>
            <a:r>
              <a:rPr lang="de-CH" sz="1400" dirty="0"/>
              <a:t>, </a:t>
            </a:r>
            <a:r>
              <a:rPr lang="de-CH" sz="1400" dirty="0" err="1"/>
              <a:t>the</a:t>
            </a:r>
            <a:r>
              <a:rPr lang="de-CH" sz="1400" dirty="0"/>
              <a:t> 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pulmonary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valve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permits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blood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flow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ventricle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pulmonary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trunk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regurgitation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de-CH" sz="1400" dirty="0"/>
              <a:t>The </a:t>
            </a:r>
            <a:r>
              <a:rPr lang="de-CH" sz="1400" dirty="0" err="1"/>
              <a:t>structure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 </a:t>
            </a:r>
            <a:r>
              <a:rPr lang="de-CH" sz="1400" dirty="0" err="1"/>
              <a:t>pulmonary</a:t>
            </a:r>
            <a:r>
              <a:rPr lang="de-CH" sz="1400" dirty="0"/>
              <a:t> </a:t>
            </a:r>
            <a:r>
              <a:rPr lang="de-CH" sz="1400" dirty="0" err="1"/>
              <a:t>valve</a:t>
            </a:r>
            <a:r>
              <a:rPr lang="de-CH" sz="1400" dirty="0"/>
              <a:t> </a:t>
            </a:r>
            <a:r>
              <a:rPr lang="de-CH" sz="1400" dirty="0" err="1"/>
              <a:t>is</a:t>
            </a:r>
            <a:r>
              <a:rPr lang="de-CH" sz="1400" dirty="0"/>
              <a:t> </a:t>
            </a:r>
            <a:r>
              <a:rPr lang="de-CH" sz="1400" dirty="0" err="1"/>
              <a:t>illustrated</a:t>
            </a:r>
            <a:r>
              <a:rPr lang="de-CH" sz="1400" dirty="0"/>
              <a:t> </a:t>
            </a:r>
            <a:r>
              <a:rPr lang="de-CH" sz="1400" dirty="0" err="1"/>
              <a:t>immediately</a:t>
            </a:r>
            <a:r>
              <a:rPr lang="de-CH" sz="1400" dirty="0"/>
              <a:t> superior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 </a:t>
            </a:r>
            <a:r>
              <a:rPr lang="de-CH" sz="1400" dirty="0" err="1"/>
              <a:t>conus</a:t>
            </a:r>
            <a:r>
              <a:rPr lang="de-CH" sz="1400" dirty="0"/>
              <a:t> arteriosus. </a:t>
            </a:r>
          </a:p>
          <a:p>
            <a:pPr algn="just">
              <a:buFont typeface="Wingdings" pitchFamily="2" charset="2"/>
              <a:buChar char="ü"/>
            </a:pPr>
            <a:r>
              <a:rPr lang="de-CH" sz="1400" dirty="0"/>
              <a:t>The </a:t>
            </a:r>
            <a:r>
              <a:rPr lang="de-CH" sz="1400" dirty="0" err="1"/>
              <a:t>structure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 </a:t>
            </a:r>
            <a:r>
              <a:rPr lang="de-CH" sz="1400" dirty="0" err="1"/>
              <a:t>right</a:t>
            </a:r>
            <a:r>
              <a:rPr lang="de-CH" sz="1400" dirty="0"/>
              <a:t> </a:t>
            </a:r>
            <a:r>
              <a:rPr lang="de-CH" sz="1400" dirty="0" err="1"/>
              <a:t>atrioventricular</a:t>
            </a:r>
            <a:r>
              <a:rPr lang="de-CH" sz="1400" dirty="0"/>
              <a:t> 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tricuspid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valve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with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its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three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papillary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muscles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 (anterior, inferior (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a.k.a.posterior</a:t>
            </a:r>
            <a:r>
              <a:rPr lang="de-CH" sz="1400" dirty="0">
                <a:solidFill>
                  <a:schemeClr val="accent6">
                    <a:lumMod val="50000"/>
                  </a:schemeClr>
                </a:solidFill>
              </a:rPr>
              <a:t>) and </a:t>
            </a:r>
            <a:r>
              <a:rPr lang="de-CH" sz="1400" dirty="0" err="1">
                <a:solidFill>
                  <a:schemeClr val="accent6">
                    <a:lumMod val="50000"/>
                  </a:schemeClr>
                </a:solidFill>
              </a:rPr>
              <a:t>septal</a:t>
            </a:r>
            <a:r>
              <a:rPr lang="de-CH" sz="1400" dirty="0"/>
              <a:t>) and </a:t>
            </a:r>
            <a:r>
              <a:rPr lang="de-CH" sz="1400" dirty="0" err="1"/>
              <a:t>their</a:t>
            </a:r>
            <a:r>
              <a:rPr lang="de-CH" sz="1400" dirty="0"/>
              <a:t> </a:t>
            </a:r>
            <a:r>
              <a:rPr lang="de-CH" sz="1400" dirty="0" err="1"/>
              <a:t>tendinous</a:t>
            </a:r>
            <a:r>
              <a:rPr lang="de-CH" sz="1400" dirty="0"/>
              <a:t> </a:t>
            </a:r>
            <a:r>
              <a:rPr lang="de-CH" sz="1400" dirty="0" err="1"/>
              <a:t>cords</a:t>
            </a:r>
            <a:r>
              <a:rPr lang="de-CH" sz="1400" dirty="0"/>
              <a:t> (</a:t>
            </a:r>
            <a:r>
              <a:rPr lang="de-CH" sz="1400" dirty="0" err="1"/>
              <a:t>chordae</a:t>
            </a:r>
            <a:r>
              <a:rPr lang="de-CH" sz="1400" dirty="0"/>
              <a:t> </a:t>
            </a:r>
            <a:r>
              <a:rPr lang="de-CH" sz="1400" dirty="0" err="1"/>
              <a:t>tendineae</a:t>
            </a:r>
            <a:r>
              <a:rPr lang="de-CH" sz="1400" dirty="0"/>
              <a:t>) </a:t>
            </a:r>
            <a:r>
              <a:rPr lang="de-CH" sz="1400" dirty="0" err="1"/>
              <a:t>can</a:t>
            </a:r>
            <a:r>
              <a:rPr lang="de-CH" sz="1400" dirty="0"/>
              <a:t> </a:t>
            </a:r>
            <a:r>
              <a:rPr lang="de-CH" sz="1400" dirty="0" err="1"/>
              <a:t>be</a:t>
            </a:r>
            <a:r>
              <a:rPr lang="de-CH" sz="1400" dirty="0"/>
              <a:t> </a:t>
            </a:r>
            <a:r>
              <a:rPr lang="de-CH" sz="1400" dirty="0" err="1"/>
              <a:t>seen</a:t>
            </a:r>
            <a:r>
              <a:rPr lang="de-CH" sz="1400" dirty="0"/>
              <a:t> in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previous</a:t>
            </a:r>
            <a:r>
              <a:rPr lang="de-CH" sz="1400" dirty="0"/>
              <a:t> </a:t>
            </a:r>
            <a:r>
              <a:rPr lang="de-CH" sz="1400" dirty="0" err="1"/>
              <a:t>illustration</a:t>
            </a:r>
            <a:r>
              <a:rPr lang="de-CH" sz="1400" dirty="0"/>
              <a:t>.</a:t>
            </a:r>
            <a:endParaRPr lang="el-GR" sz="1400" dirty="0"/>
          </a:p>
          <a:p>
            <a:pPr algn="just">
              <a:buFont typeface="Wingdings" pitchFamily="2" charset="2"/>
              <a:buChar char="ü"/>
            </a:pPr>
            <a:endParaRPr lang="en" sz="1400" dirty="0"/>
          </a:p>
          <a:p>
            <a:pPr algn="just">
              <a:buFont typeface="Wingdings" pitchFamily="2" charset="2"/>
              <a:buChar char="ü"/>
            </a:pPr>
            <a:endParaRPr lang="el-GR" sz="1400" dirty="0"/>
          </a:p>
        </p:txBody>
      </p:sp>
      <p:pic>
        <p:nvPicPr>
          <p:cNvPr id="13314" name="Picture 2" descr="Heart: Right ventricle">
            <a:extLst>
              <a:ext uri="{FF2B5EF4-FFF2-40B4-BE49-F238E27FC236}">
                <a16:creationId xmlns:a16="http://schemas.microsoft.com/office/drawing/2014/main" id="{955C0A00-CBDE-0D1D-05C6-22E092B25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" y="589106"/>
            <a:ext cx="5401098" cy="599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81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44B692-E2F1-87ED-CEB2-78034C5F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274320"/>
            <a:ext cx="8339328" cy="6583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dirty="0"/>
              <a:t>Large projections arise from the walls called papillary muscles :</a:t>
            </a:r>
          </a:p>
          <a:p>
            <a:pPr marL="0" indent="0">
              <a:buNone/>
            </a:pPr>
            <a:r>
              <a:rPr lang="en" dirty="0"/>
              <a:t>1. Anterior papillary muscle</a:t>
            </a:r>
          </a:p>
          <a:p>
            <a:pPr marL="0" indent="0">
              <a:buNone/>
            </a:pPr>
            <a:r>
              <a:rPr lang="en" dirty="0"/>
              <a:t>2. Posterior papillary muscle</a:t>
            </a:r>
          </a:p>
          <a:p>
            <a:pPr marL="0" indent="0">
              <a:buNone/>
            </a:pPr>
            <a:r>
              <a:rPr lang="en" dirty="0"/>
              <a:t>3. Septal papillary muscle</a:t>
            </a:r>
          </a:p>
          <a:p>
            <a:pPr marL="0" indent="0">
              <a:buNone/>
            </a:pPr>
            <a:r>
              <a:rPr lang="en" dirty="0"/>
              <a:t>● Each papillary muscle is attached to the cusps of tricuspid valve by tendinous threads called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chordae tendineae.</a:t>
            </a:r>
          </a:p>
          <a:p>
            <a:pPr marL="0" indent="0">
              <a:buNone/>
            </a:pPr>
            <a:endParaRPr lang="en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" dirty="0"/>
              <a:t>● The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Interventricular septum </a:t>
            </a:r>
            <a:r>
              <a:rPr lang="en" dirty="0"/>
              <a:t>is connected to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anterior papillary muscle </a:t>
            </a:r>
            <a:r>
              <a:rPr lang="en" dirty="0"/>
              <a:t>by a muscular band called moderator band.</a:t>
            </a:r>
          </a:p>
        </p:txBody>
      </p:sp>
      <p:pic>
        <p:nvPicPr>
          <p:cNvPr id="15362" name="Picture 2" descr="Papillary muscles of heart (Musculi papillares); Image: Yousun Koh">
            <a:extLst>
              <a:ext uri="{FF2B5EF4-FFF2-40B4-BE49-F238E27FC236}">
                <a16:creationId xmlns:a16="http://schemas.microsoft.com/office/drawing/2014/main" id="{FED0AD56-6A72-1FF6-AB92-94E8E8A2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907" y="-1"/>
            <a:ext cx="3479605" cy="304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nterventricular septum (Septum interventriculare); Image: Yousun Koh">
            <a:extLst>
              <a:ext uri="{FF2B5EF4-FFF2-40B4-BE49-F238E27FC236}">
                <a16:creationId xmlns:a16="http://schemas.microsoft.com/office/drawing/2014/main" id="{5603495B-FEE5-9372-494A-876A0F94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952" y="4297680"/>
            <a:ext cx="2575560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Tendinous cords of right atrioventricular valve (Chordae tendineae valvae atrioventricularis dextrae); Image: Yousun Koh">
            <a:extLst>
              <a:ext uri="{FF2B5EF4-FFF2-40B4-BE49-F238E27FC236}">
                <a16:creationId xmlns:a16="http://schemas.microsoft.com/office/drawing/2014/main" id="{9632C8B0-4965-034A-3F90-A70E12022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64" y="2788920"/>
            <a:ext cx="3596640" cy="25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97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7C734D-283C-0C04-DCD7-0C351EF0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20" y="100586"/>
            <a:ext cx="7045744" cy="877822"/>
          </a:xfrm>
        </p:spPr>
        <p:txBody>
          <a:bodyPr>
            <a:normAutofit fontScale="90000"/>
          </a:bodyPr>
          <a:lstStyle/>
          <a:p>
            <a:pPr algn="ctr"/>
            <a:r>
              <a:rPr lang="en" sz="4000" b="1" dirty="0">
                <a:solidFill>
                  <a:schemeClr val="accent6">
                    <a:lumMod val="50000"/>
                  </a:schemeClr>
                </a:solidFill>
              </a:rPr>
              <a:t>Left atrium of the heart</a:t>
            </a:r>
            <a:br>
              <a:rPr lang="en" sz="3400" dirty="0"/>
            </a:br>
            <a:br>
              <a:rPr lang="en" sz="3400" dirty="0"/>
            </a:br>
            <a:endParaRPr lang="el-GR" sz="3400" dirty="0"/>
          </a:p>
        </p:txBody>
      </p:sp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5362" name="Picture 2" descr="Left Atrium – Earth's Lab">
            <a:extLst>
              <a:ext uri="{FF2B5EF4-FFF2-40B4-BE49-F238E27FC236}">
                <a16:creationId xmlns:a16="http://schemas.microsoft.com/office/drawing/2014/main" id="{7F5510CB-96E5-2BF4-2EFC-49A623DD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r="16322"/>
          <a:stretch>
            <a:fillRect/>
          </a:stretch>
        </p:blipFill>
        <p:spPr bwMode="auto">
          <a:xfrm>
            <a:off x="71337" y="100585"/>
            <a:ext cx="4773240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5E678F-13F1-5286-B14A-54168D3A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008" y="1139868"/>
            <a:ext cx="6244378" cy="546521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" dirty="0"/>
              <a:t> </a:t>
            </a:r>
            <a:r>
              <a:rPr lang="de-CH" sz="2400" dirty="0"/>
              <a:t>The </a:t>
            </a:r>
            <a:r>
              <a:rPr lang="de-CH" sz="2400" dirty="0" err="1"/>
              <a:t>left</a:t>
            </a:r>
            <a:r>
              <a:rPr lang="de-CH" sz="2400" dirty="0"/>
              <a:t> </a:t>
            </a:r>
            <a:r>
              <a:rPr lang="de-CH" sz="2400" dirty="0" err="1"/>
              <a:t>atrium</a:t>
            </a:r>
            <a:r>
              <a:rPr lang="de-CH" sz="2400" dirty="0"/>
              <a:t> </a:t>
            </a:r>
            <a:r>
              <a:rPr lang="de-CH" sz="2400" dirty="0" err="1"/>
              <a:t>occupies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base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posterior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part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heart</a:t>
            </a:r>
            <a:r>
              <a:rPr lang="de-CH" sz="2400" dirty="0"/>
              <a:t>. It </a:t>
            </a:r>
            <a:r>
              <a:rPr lang="de-CH" sz="2400" dirty="0" err="1"/>
              <a:t>receives</a:t>
            </a:r>
            <a:r>
              <a:rPr lang="de-CH" sz="2400" dirty="0"/>
              <a:t> </a:t>
            </a:r>
            <a:r>
              <a:rPr lang="de-CH" sz="2400" dirty="0" err="1"/>
              <a:t>oxygenated</a:t>
            </a:r>
            <a:r>
              <a:rPr lang="de-CH" sz="2400" dirty="0"/>
              <a:t> </a:t>
            </a:r>
            <a:r>
              <a:rPr lang="de-CH" sz="2400" dirty="0" err="1"/>
              <a:t>blood</a:t>
            </a:r>
            <a:r>
              <a:rPr lang="de-CH" sz="2400" dirty="0"/>
              <a:t> </a:t>
            </a:r>
            <a:r>
              <a:rPr lang="de-CH" sz="2400" dirty="0" err="1"/>
              <a:t>from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lungs</a:t>
            </a:r>
            <a:r>
              <a:rPr lang="de-CH" sz="2400" dirty="0"/>
              <a:t> via </a:t>
            </a:r>
            <a:r>
              <a:rPr lang="de-CH" sz="2400" dirty="0" err="1"/>
              <a:t>four</a:t>
            </a:r>
            <a:r>
              <a:rPr lang="de-CH" sz="2400" dirty="0"/>
              <a:t> </a:t>
            </a:r>
            <a:r>
              <a:rPr lang="de-CH" sz="2400" dirty="0" err="1"/>
              <a:t>pulmonary</a:t>
            </a:r>
            <a:r>
              <a:rPr lang="de-CH" sz="2400" dirty="0"/>
              <a:t> </a:t>
            </a:r>
            <a:r>
              <a:rPr lang="de-CH" sz="2400" dirty="0" err="1"/>
              <a:t>veins</a:t>
            </a:r>
            <a:r>
              <a:rPr lang="de-CH" sz="2400" dirty="0"/>
              <a:t> (</a:t>
            </a:r>
            <a:r>
              <a:rPr lang="de-CH" sz="2400" dirty="0" err="1"/>
              <a:t>no</a:t>
            </a:r>
            <a:r>
              <a:rPr lang="de-CH" sz="2400" dirty="0"/>
              <a:t> </a:t>
            </a:r>
            <a:r>
              <a:rPr lang="de-CH" sz="2400" dirty="0" err="1"/>
              <a:t>valves</a:t>
            </a:r>
            <a:r>
              <a:rPr lang="de-CH" sz="2400" dirty="0"/>
              <a:t>) and </a:t>
            </a:r>
            <a:r>
              <a:rPr lang="de-CH" sz="2400" dirty="0" err="1"/>
              <a:t>pumps</a:t>
            </a:r>
            <a:r>
              <a:rPr lang="de-CH" sz="2400" dirty="0"/>
              <a:t> </a:t>
            </a:r>
            <a:r>
              <a:rPr lang="de-CH" sz="2400" dirty="0" err="1"/>
              <a:t>it</a:t>
            </a:r>
            <a:r>
              <a:rPr lang="de-CH" sz="2400" dirty="0"/>
              <a:t> </a:t>
            </a:r>
            <a:r>
              <a:rPr lang="de-CH" sz="2400" dirty="0" err="1"/>
              <a:t>into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left</a:t>
            </a:r>
            <a:r>
              <a:rPr lang="de-CH" sz="2400" dirty="0"/>
              <a:t> </a:t>
            </a:r>
            <a:r>
              <a:rPr lang="de-CH" sz="2400" dirty="0" err="1"/>
              <a:t>ventricle</a:t>
            </a:r>
            <a:r>
              <a:rPr lang="de-CH" sz="2400" dirty="0"/>
              <a:t> via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left</a:t>
            </a:r>
            <a:r>
              <a:rPr lang="de-CH" sz="2400" dirty="0"/>
              <a:t> </a:t>
            </a:r>
            <a:r>
              <a:rPr lang="de-CH" sz="2400" dirty="0" err="1"/>
              <a:t>atrioventricular</a:t>
            </a:r>
            <a:r>
              <a:rPr lang="de-CH" sz="2400" dirty="0"/>
              <a:t> </a:t>
            </a:r>
            <a:r>
              <a:rPr lang="de-CH" sz="2400" dirty="0" err="1"/>
              <a:t>orifice</a:t>
            </a:r>
            <a:r>
              <a:rPr lang="de-CH" sz="2400" dirty="0"/>
              <a:t>. </a:t>
            </a:r>
          </a:p>
          <a:p>
            <a:pPr marL="0" indent="0" algn="just">
              <a:buNone/>
            </a:pPr>
            <a:endParaRPr lang="de-CH" sz="2400" dirty="0"/>
          </a:p>
          <a:p>
            <a:pPr algn="just">
              <a:buFont typeface="Wingdings" pitchFamily="2" charset="2"/>
              <a:buChar char="ü"/>
            </a:pPr>
            <a:r>
              <a:rPr lang="de-CH" sz="2400" dirty="0"/>
              <a:t>This </a:t>
            </a:r>
            <a:r>
              <a:rPr lang="de-CH" sz="2400" dirty="0" err="1"/>
              <a:t>orifice</a:t>
            </a:r>
            <a:r>
              <a:rPr lang="de-CH" sz="2400" dirty="0"/>
              <a:t> </a:t>
            </a:r>
            <a:r>
              <a:rPr lang="de-CH" sz="2400" dirty="0" err="1"/>
              <a:t>features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atrioventricular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 (mitral/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bicuspid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valve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2400" dirty="0" err="1"/>
              <a:t>which</a:t>
            </a:r>
            <a:r>
              <a:rPr lang="de-CH" sz="2400" dirty="0"/>
              <a:t> </a:t>
            </a:r>
            <a:r>
              <a:rPr lang="de-CH" sz="2400" dirty="0" err="1"/>
              <a:t>functions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seal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atrioventricular</a:t>
            </a:r>
            <a:r>
              <a:rPr lang="de-CH" sz="2400" dirty="0"/>
              <a:t> </a:t>
            </a:r>
            <a:r>
              <a:rPr lang="de-CH" sz="2400" dirty="0" err="1"/>
              <a:t>opening</a:t>
            </a:r>
            <a:r>
              <a:rPr lang="de-CH" sz="2400" dirty="0"/>
              <a:t> </a:t>
            </a:r>
            <a:r>
              <a:rPr lang="de-CH" sz="2400" dirty="0" err="1"/>
              <a:t>during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ventricular</a:t>
            </a:r>
            <a:r>
              <a:rPr lang="de-CH" sz="2400" dirty="0"/>
              <a:t> </a:t>
            </a:r>
            <a:r>
              <a:rPr lang="de-CH" sz="2400" dirty="0" err="1"/>
              <a:t>contraction</a:t>
            </a:r>
            <a:r>
              <a:rPr lang="de-CH" sz="2400" dirty="0"/>
              <a:t> (</a:t>
            </a:r>
            <a:r>
              <a:rPr lang="de-CH" sz="2400" dirty="0" err="1"/>
              <a:t>systole</a:t>
            </a:r>
            <a:r>
              <a:rPr lang="de-CH" sz="2400" dirty="0"/>
              <a:t>). This </a:t>
            </a:r>
            <a:r>
              <a:rPr lang="de-CH" sz="2400" dirty="0" err="1"/>
              <a:t>prevents</a:t>
            </a:r>
            <a:r>
              <a:rPr lang="de-CH" sz="2400" dirty="0"/>
              <a:t> </a:t>
            </a:r>
            <a:r>
              <a:rPr lang="de-CH" sz="2400" dirty="0" err="1"/>
              <a:t>regurgitation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blood</a:t>
            </a:r>
            <a:r>
              <a:rPr lang="de-CH" sz="2400" dirty="0"/>
              <a:t> </a:t>
            </a:r>
            <a:r>
              <a:rPr lang="de-CH" sz="2400" dirty="0" err="1"/>
              <a:t>into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left</a:t>
            </a:r>
            <a:r>
              <a:rPr lang="de-CH" sz="2400" dirty="0"/>
              <a:t> </a:t>
            </a:r>
            <a:r>
              <a:rPr lang="de-CH" sz="2400" dirty="0" err="1"/>
              <a:t>atrium</a:t>
            </a:r>
            <a:r>
              <a:rPr lang="de-CH" sz="2400" dirty="0"/>
              <a:t> and </a:t>
            </a:r>
            <a:r>
              <a:rPr lang="de-CH" sz="2400" dirty="0" err="1"/>
              <a:t>redirects</a:t>
            </a:r>
            <a:r>
              <a:rPr lang="de-CH" sz="2400" dirty="0"/>
              <a:t> </a:t>
            </a:r>
            <a:r>
              <a:rPr lang="de-CH" sz="2400" dirty="0" err="1"/>
              <a:t>blood</a:t>
            </a:r>
            <a:r>
              <a:rPr lang="de-CH" sz="2400" dirty="0"/>
              <a:t> </a:t>
            </a:r>
            <a:r>
              <a:rPr lang="de-CH" sz="2400" dirty="0" err="1"/>
              <a:t>flow</a:t>
            </a:r>
            <a:r>
              <a:rPr lang="de-CH" sz="2400" dirty="0"/>
              <a:t> </a:t>
            </a:r>
            <a:r>
              <a:rPr lang="de-CH" sz="2400" dirty="0" err="1"/>
              <a:t>through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aortic</a:t>
            </a:r>
            <a:r>
              <a:rPr lang="de-CH" sz="2400" dirty="0"/>
              <a:t> </a:t>
            </a:r>
            <a:r>
              <a:rPr lang="de-CH" sz="2400" dirty="0" err="1"/>
              <a:t>orifice</a:t>
            </a:r>
            <a:r>
              <a:rPr lang="de-CH" sz="2400" dirty="0"/>
              <a:t> </a:t>
            </a:r>
            <a:r>
              <a:rPr lang="de-CH" sz="2400" dirty="0" err="1"/>
              <a:t>during</a:t>
            </a:r>
            <a:r>
              <a:rPr lang="de-CH" sz="2400" dirty="0"/>
              <a:t> </a:t>
            </a:r>
            <a:r>
              <a:rPr lang="de-CH" sz="2400" dirty="0" err="1"/>
              <a:t>ventricular</a:t>
            </a:r>
            <a:r>
              <a:rPr lang="de-CH" sz="2400" dirty="0"/>
              <a:t> </a:t>
            </a:r>
            <a:r>
              <a:rPr lang="de-CH" sz="2400" dirty="0" err="1"/>
              <a:t>systole</a:t>
            </a:r>
            <a:r>
              <a:rPr lang="de-CH" sz="2400" dirty="0"/>
              <a:t>.</a:t>
            </a:r>
            <a:endParaRPr lang="en" sz="2400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7410" name="Picture 2" descr="Left atrium of heart (Atrium sinistrum cordis); Image: Yousun Koh">
            <a:extLst>
              <a:ext uri="{FF2B5EF4-FFF2-40B4-BE49-F238E27FC236}">
                <a16:creationId xmlns:a16="http://schemas.microsoft.com/office/drawing/2014/main" id="{C4CBFBC5-66BE-1990-F4F5-2203F888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" y="4279580"/>
            <a:ext cx="266090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Left atrium of heart (Atrium sinistrum cordis); Image: Yousun Koh">
            <a:extLst>
              <a:ext uri="{FF2B5EF4-FFF2-40B4-BE49-F238E27FC236}">
                <a16:creationId xmlns:a16="http://schemas.microsoft.com/office/drawing/2014/main" id="{9705CD58-CD45-DF71-6C59-379E4A4D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42" y="4279579"/>
            <a:ext cx="2718816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46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528B27-08F2-4D07-CA30-E0410C13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0"/>
            <a:ext cx="10582656" cy="859536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Left ventricle of the heart</a:t>
            </a:r>
            <a:br>
              <a:rPr lang="en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747CBC-EB70-5EA4-635C-40ED9CC0F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" y="859537"/>
            <a:ext cx="4556760" cy="585254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" sz="1700" dirty="0"/>
              <a:t>It receives oxygenated blood from left atrium through the left atrio- ventricular orifice which is guarded by the </a:t>
            </a:r>
            <a:r>
              <a:rPr lang="en" sz="1700" dirty="0">
                <a:solidFill>
                  <a:schemeClr val="accent6">
                    <a:lumMod val="50000"/>
                  </a:schemeClr>
                </a:solidFill>
              </a:rPr>
              <a:t>mitral valve (bicuspid)</a:t>
            </a:r>
          </a:p>
          <a:p>
            <a:pPr algn="just">
              <a:buFont typeface="Wingdings" pitchFamily="2" charset="2"/>
              <a:buChar char="ü"/>
            </a:pPr>
            <a:r>
              <a:rPr lang="en" sz="1700" dirty="0"/>
              <a:t>Its wall is thicker than that of the right ventricle and contains trabeculae </a:t>
            </a:r>
            <a:r>
              <a:rPr lang="en" sz="1700" dirty="0" err="1"/>
              <a:t>carnae</a:t>
            </a:r>
            <a:r>
              <a:rPr lang="en" sz="1700" dirty="0"/>
              <a:t>. </a:t>
            </a:r>
            <a:r>
              <a:rPr lang="en" sz="1700" dirty="0" err="1"/>
              <a:t>Italong</a:t>
            </a:r>
            <a:r>
              <a:rPr lang="en" sz="1700" dirty="0"/>
              <a:t> with </a:t>
            </a:r>
            <a:r>
              <a:rPr lang="en" sz="1700" dirty="0">
                <a:solidFill>
                  <a:schemeClr val="accent6">
                    <a:lumMod val="50000"/>
                  </a:schemeClr>
                </a:solidFill>
              </a:rPr>
              <a:t>2 large papillary muscles (anterior &amp; posterior) </a:t>
            </a:r>
            <a:r>
              <a:rPr lang="en" sz="1700" dirty="0"/>
              <a:t>They are attached by chordae </a:t>
            </a:r>
            <a:r>
              <a:rPr lang="en" sz="1700" dirty="0" err="1"/>
              <a:t>tendinae</a:t>
            </a:r>
            <a:r>
              <a:rPr lang="en" sz="1700" dirty="0"/>
              <a:t> to the cusps of the mitral valve.</a:t>
            </a:r>
          </a:p>
          <a:p>
            <a:pPr algn="just">
              <a:buFont typeface="Wingdings" pitchFamily="2" charset="2"/>
              <a:buChar char="ü"/>
            </a:pPr>
            <a:r>
              <a:rPr lang="en" sz="1700" dirty="0"/>
              <a:t>The part of left ventricle leading to ascending aorta is called aortic vestibule. The wall of this part is fibrous and smooth.</a:t>
            </a:r>
          </a:p>
          <a:p>
            <a:pPr algn="just">
              <a:buFont typeface="Wingdings" pitchFamily="2" charset="2"/>
              <a:buChar char="ü"/>
            </a:pPr>
            <a:r>
              <a:rPr lang="en" sz="1700" dirty="0">
                <a:solidFill>
                  <a:schemeClr val="accent6">
                    <a:lumMod val="50000"/>
                  </a:schemeClr>
                </a:solidFill>
              </a:rPr>
              <a:t>The blood leaves the left ventricle to the ascending aorta through the aortic orifice into systemic circulation.</a:t>
            </a:r>
          </a:p>
          <a:p>
            <a:pPr marL="0" indent="0" algn="just">
              <a:buNone/>
            </a:pPr>
            <a:endParaRPr lang="en" sz="17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de-CH" sz="1700" dirty="0">
                <a:solidFill>
                  <a:schemeClr val="accent6">
                    <a:lumMod val="50000"/>
                  </a:schemeClr>
                </a:solidFill>
              </a:rPr>
              <a:t>Apex </a:t>
            </a:r>
            <a:r>
              <a:rPr lang="de-CH" sz="1700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CH" sz="1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700" dirty="0" err="1">
                <a:solidFill>
                  <a:schemeClr val="accent6">
                    <a:lumMod val="50000"/>
                  </a:schemeClr>
                </a:solidFill>
              </a:rPr>
              <a:t>heart</a:t>
            </a:r>
            <a:r>
              <a:rPr lang="de-CH" sz="17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de-CH" sz="1700" dirty="0">
                <a:solidFill>
                  <a:schemeClr val="tx1"/>
                </a:solidFill>
              </a:rPr>
              <a:t>Rounded </a:t>
            </a:r>
            <a:r>
              <a:rPr lang="de-CH" sz="1700" dirty="0" err="1">
                <a:solidFill>
                  <a:schemeClr val="tx1"/>
                </a:solidFill>
              </a:rPr>
              <a:t>anteroinferior</a:t>
            </a:r>
            <a:r>
              <a:rPr lang="de-CH" sz="1700" dirty="0">
                <a:solidFill>
                  <a:schemeClr val="tx1"/>
                </a:solidFill>
              </a:rPr>
              <a:t> </a:t>
            </a:r>
            <a:r>
              <a:rPr lang="de-CH" sz="1700" dirty="0" err="1">
                <a:solidFill>
                  <a:schemeClr val="tx1"/>
                </a:solidFill>
              </a:rPr>
              <a:t>extremity</a:t>
            </a:r>
            <a:r>
              <a:rPr lang="de-CH" sz="1700" dirty="0">
                <a:solidFill>
                  <a:schemeClr val="tx1"/>
                </a:solidFill>
              </a:rPr>
              <a:t> </a:t>
            </a:r>
            <a:r>
              <a:rPr lang="de-CH" sz="1700" dirty="0" err="1">
                <a:solidFill>
                  <a:schemeClr val="tx1"/>
                </a:solidFill>
              </a:rPr>
              <a:t>of</a:t>
            </a:r>
            <a:r>
              <a:rPr lang="de-CH" sz="1700" dirty="0">
                <a:solidFill>
                  <a:schemeClr val="tx1"/>
                </a:solidFill>
              </a:rPr>
              <a:t> </a:t>
            </a:r>
            <a:r>
              <a:rPr lang="de-CH" sz="1700" dirty="0" err="1">
                <a:solidFill>
                  <a:schemeClr val="tx1"/>
                </a:solidFill>
              </a:rPr>
              <a:t>heart</a:t>
            </a:r>
            <a:r>
              <a:rPr lang="de-CH" sz="1700" dirty="0">
                <a:solidFill>
                  <a:schemeClr val="tx1"/>
                </a:solidFill>
              </a:rPr>
              <a:t> </a:t>
            </a:r>
            <a:r>
              <a:rPr lang="de-CH" sz="1700" dirty="0" err="1">
                <a:solidFill>
                  <a:schemeClr val="tx1"/>
                </a:solidFill>
              </a:rPr>
              <a:t>formed</a:t>
            </a:r>
            <a:r>
              <a:rPr lang="de-CH" sz="1700" dirty="0">
                <a:solidFill>
                  <a:schemeClr val="tx1"/>
                </a:solidFill>
              </a:rPr>
              <a:t> </a:t>
            </a:r>
            <a:r>
              <a:rPr lang="de-CH" sz="1700" dirty="0" err="1">
                <a:solidFill>
                  <a:schemeClr val="tx1"/>
                </a:solidFill>
              </a:rPr>
              <a:t>by</a:t>
            </a:r>
            <a:r>
              <a:rPr lang="de-CH" sz="1700" dirty="0">
                <a:solidFill>
                  <a:schemeClr val="tx1"/>
                </a:solidFill>
              </a:rPr>
              <a:t> </a:t>
            </a:r>
            <a:r>
              <a:rPr lang="de-CH" sz="1700" dirty="0" err="1">
                <a:solidFill>
                  <a:schemeClr val="tx1"/>
                </a:solidFill>
              </a:rPr>
              <a:t>left</a:t>
            </a:r>
            <a:r>
              <a:rPr lang="de-CH" sz="1700" dirty="0">
                <a:solidFill>
                  <a:schemeClr val="tx1"/>
                </a:solidFill>
              </a:rPr>
              <a:t> </a:t>
            </a:r>
            <a:r>
              <a:rPr lang="de-CH" sz="1700" dirty="0" err="1">
                <a:solidFill>
                  <a:schemeClr val="tx1"/>
                </a:solidFill>
              </a:rPr>
              <a:t>ventricle</a:t>
            </a:r>
            <a:r>
              <a:rPr lang="de-CH" sz="1700" dirty="0">
                <a:solidFill>
                  <a:schemeClr val="tx1"/>
                </a:solidFill>
              </a:rPr>
              <a:t>. 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Located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 at 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 5th 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intercostal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space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approximately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 9 cm 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 median plane 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where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apex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beat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sounds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 AV 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valve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closure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de-CH" sz="1700" b="1" u="sng" dirty="0" err="1">
                <a:solidFill>
                  <a:schemeClr val="accent6">
                    <a:lumMod val="50000"/>
                  </a:schemeClr>
                </a:solidFill>
              </a:rPr>
              <a:t>is</a:t>
            </a:r>
            <a:r>
              <a:rPr lang="de-CH" sz="1700" b="1" u="sng" dirty="0">
                <a:solidFill>
                  <a:schemeClr val="accent6">
                    <a:lumMod val="50000"/>
                  </a:schemeClr>
                </a:solidFill>
              </a:rPr>
              <a:t> maximal</a:t>
            </a:r>
            <a:endParaRPr lang="en" sz="17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" sz="1700" dirty="0"/>
          </a:p>
          <a:p>
            <a:pPr marL="0" indent="0">
              <a:buNone/>
            </a:pPr>
            <a:endParaRPr lang="en" sz="1700" dirty="0"/>
          </a:p>
          <a:p>
            <a:pPr marL="0" indent="0">
              <a:buNone/>
            </a:pPr>
            <a:endParaRPr lang="en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" name="Picture 2" descr="Left atrium and ventricle of the heart (labeled)">
            <a:extLst>
              <a:ext uri="{FF2B5EF4-FFF2-40B4-BE49-F238E27FC236}">
                <a16:creationId xmlns:a16="http://schemas.microsoft.com/office/drawing/2014/main" id="{4488ADDB-8993-70AA-0829-BC943A341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32" y="246888"/>
            <a:ext cx="4187868" cy="60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Left ventricle of heart (Ventriculus sinister cordis); Image: Yousun Koh">
            <a:extLst>
              <a:ext uri="{FF2B5EF4-FFF2-40B4-BE49-F238E27FC236}">
                <a16:creationId xmlns:a16="http://schemas.microsoft.com/office/drawing/2014/main" id="{45135236-7097-FE3B-3AF2-04E7457F0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04382"/>
            <a:ext cx="2593932" cy="35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D8090C-276A-2DE6-D341-C3D5E045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1440"/>
            <a:ext cx="10012680" cy="877824"/>
          </a:xfrm>
        </p:spPr>
        <p:txBody>
          <a:bodyPr/>
          <a:lstStyle/>
          <a:p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Heart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valves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42049C-F6B6-E6E3-BB10-D462CE7BB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5" y="1097280"/>
            <a:ext cx="7014574" cy="55321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four</a:t>
            </a:r>
            <a:r>
              <a:rPr lang="de-CH" dirty="0"/>
              <a:t> </a:t>
            </a:r>
            <a:r>
              <a:rPr lang="de-CH" dirty="0" err="1"/>
              <a:t>valves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heart</a:t>
            </a:r>
            <a:r>
              <a:rPr lang="de-CH" dirty="0"/>
              <a:t>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divided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two</a:t>
            </a:r>
            <a:r>
              <a:rPr lang="de-CH" dirty="0"/>
              <a:t> </a:t>
            </a:r>
            <a:r>
              <a:rPr lang="de-CH" dirty="0" err="1"/>
              <a:t>groups</a:t>
            </a:r>
            <a:r>
              <a:rPr lang="de-CH" dirty="0"/>
              <a:t>,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atrioventricular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valves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 and semilunar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valves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de-CH" dirty="0"/>
              <a:t>The </a:t>
            </a:r>
            <a:r>
              <a:rPr lang="de-CH" dirty="0" err="1"/>
              <a:t>atrioventricular</a:t>
            </a:r>
            <a:r>
              <a:rPr lang="de-CH" dirty="0"/>
              <a:t> </a:t>
            </a:r>
            <a:r>
              <a:rPr lang="de-CH" dirty="0" err="1"/>
              <a:t>valves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located</a:t>
            </a:r>
            <a:r>
              <a:rPr lang="de-CH" dirty="0"/>
              <a:t> 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atria</a:t>
            </a:r>
            <a:r>
              <a:rPr lang="de-CH" dirty="0"/>
              <a:t> and </a:t>
            </a:r>
            <a:r>
              <a:rPr lang="de-CH" dirty="0" err="1"/>
              <a:t>ventricles</a:t>
            </a:r>
            <a:r>
              <a:rPr lang="de-CH" dirty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de-CH" dirty="0"/>
              <a:t> 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The 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atrioventricular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valve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 (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tricuspid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valve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positioned</a:t>
            </a:r>
            <a:r>
              <a:rPr lang="de-CH" dirty="0"/>
              <a:t> 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atrium</a:t>
            </a:r>
            <a:r>
              <a:rPr lang="de-CH" dirty="0"/>
              <a:t> and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ventricle</a:t>
            </a:r>
            <a:endParaRPr lang="de-CH" dirty="0"/>
          </a:p>
          <a:p>
            <a:pPr algn="just">
              <a:buFont typeface="Wingdings" pitchFamily="2" charset="2"/>
              <a:buChar char="ü"/>
            </a:pP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The 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atrioventricular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valve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 (mitral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or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bicuspid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valve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de-CH" dirty="0"/>
              <a:t>lies 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left</a:t>
            </a:r>
            <a:r>
              <a:rPr lang="de-CH" dirty="0"/>
              <a:t> </a:t>
            </a:r>
            <a:r>
              <a:rPr lang="de-CH" dirty="0" err="1"/>
              <a:t>atrium</a:t>
            </a:r>
            <a:r>
              <a:rPr lang="de-CH" dirty="0"/>
              <a:t> and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left</a:t>
            </a:r>
            <a:r>
              <a:rPr lang="de-CH" dirty="0"/>
              <a:t> </a:t>
            </a:r>
            <a:r>
              <a:rPr lang="de-CH" dirty="0" err="1"/>
              <a:t>ventricle</a:t>
            </a:r>
            <a:r>
              <a:rPr lang="de-CH" dirty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de-CH" dirty="0"/>
              <a:t>The semilunar </a:t>
            </a:r>
            <a:r>
              <a:rPr lang="de-CH" dirty="0" err="1"/>
              <a:t>valves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 </a:t>
            </a:r>
            <a:r>
              <a:rPr lang="de-CH" dirty="0" err="1">
                <a:solidFill>
                  <a:srgbClr val="FF0000"/>
                </a:solidFill>
              </a:rPr>
              <a:t>pulmonary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valve</a:t>
            </a:r>
            <a:r>
              <a:rPr lang="de-CH" dirty="0">
                <a:solidFill>
                  <a:srgbClr val="FF0000"/>
                </a:solidFill>
              </a:rPr>
              <a:t>, </a:t>
            </a:r>
            <a:r>
              <a:rPr lang="de-CH" b="1" dirty="0" err="1">
                <a:solidFill>
                  <a:srgbClr val="FF0000"/>
                </a:solidFill>
              </a:rPr>
              <a:t>located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between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the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right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ventricle</a:t>
            </a:r>
            <a:r>
              <a:rPr lang="de-CH" b="1" dirty="0">
                <a:solidFill>
                  <a:srgbClr val="FF0000"/>
                </a:solidFill>
              </a:rPr>
              <a:t> and </a:t>
            </a:r>
            <a:r>
              <a:rPr lang="de-CH" b="1" dirty="0" err="1">
                <a:solidFill>
                  <a:srgbClr val="FF0000"/>
                </a:solidFill>
              </a:rPr>
              <a:t>the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pulmonary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trunk</a:t>
            </a:r>
            <a:r>
              <a:rPr lang="de-CH" b="1" dirty="0">
                <a:solidFill>
                  <a:srgbClr val="FF0000"/>
                </a:solidFill>
              </a:rPr>
              <a:t>, and </a:t>
            </a:r>
            <a:r>
              <a:rPr lang="de-CH" b="1" dirty="0" err="1">
                <a:solidFill>
                  <a:srgbClr val="FF0000"/>
                </a:solidFill>
              </a:rPr>
              <a:t>the</a:t>
            </a:r>
            <a:r>
              <a:rPr lang="de-CH" b="1" dirty="0">
                <a:solidFill>
                  <a:srgbClr val="FF0000"/>
                </a:solidFill>
              </a:rPr>
              <a:t> </a:t>
            </a:r>
            <a:r>
              <a:rPr lang="de-CH" b="1" dirty="0" err="1">
                <a:solidFill>
                  <a:srgbClr val="FF0000"/>
                </a:solidFill>
              </a:rPr>
              <a:t>aortic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valve</a:t>
            </a:r>
            <a:r>
              <a:rPr lang="de-CH" b="1" dirty="0">
                <a:solidFill>
                  <a:srgbClr val="FF0000"/>
                </a:solidFill>
              </a:rPr>
              <a:t>, </a:t>
            </a:r>
            <a:r>
              <a:rPr lang="de-CH" b="1" dirty="0" err="1">
                <a:solidFill>
                  <a:srgbClr val="FF0000"/>
                </a:solidFill>
              </a:rPr>
              <a:t>between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the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left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ventricle</a:t>
            </a:r>
            <a:r>
              <a:rPr lang="de-CH" b="1" dirty="0">
                <a:solidFill>
                  <a:srgbClr val="FF0000"/>
                </a:solidFill>
              </a:rPr>
              <a:t> and </a:t>
            </a:r>
            <a:r>
              <a:rPr lang="de-CH" b="1" dirty="0" err="1">
                <a:solidFill>
                  <a:srgbClr val="FF0000"/>
                </a:solidFill>
              </a:rPr>
              <a:t>aorta</a:t>
            </a:r>
            <a:r>
              <a:rPr lang="de-CH" b="1" dirty="0">
                <a:solidFill>
                  <a:srgbClr val="FF0000"/>
                </a:solidFill>
              </a:rPr>
              <a:t>.</a:t>
            </a:r>
            <a:br>
              <a:rPr lang="de-CH" b="1" dirty="0">
                <a:solidFill>
                  <a:srgbClr val="FF0000"/>
                </a:solidFill>
              </a:rPr>
            </a:br>
            <a:endParaRPr lang="de-CH" b="1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de-CH" dirty="0"/>
              <a:t>All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valves</a:t>
            </a:r>
            <a:r>
              <a:rPr lang="de-CH" dirty="0"/>
              <a:t> </a:t>
            </a:r>
            <a:r>
              <a:rPr lang="de-CH" dirty="0" err="1"/>
              <a:t>comprise</a:t>
            </a:r>
            <a:r>
              <a:rPr lang="de-CH" dirty="0"/>
              <a:t> a </a:t>
            </a:r>
            <a:r>
              <a:rPr lang="de-CH" dirty="0" err="1"/>
              <a:t>fibrous</a:t>
            </a:r>
            <a:r>
              <a:rPr lang="de-CH" dirty="0"/>
              <a:t> </a:t>
            </a:r>
            <a:r>
              <a:rPr lang="de-CH" dirty="0" err="1"/>
              <a:t>core</a:t>
            </a:r>
            <a:r>
              <a:rPr lang="de-CH" dirty="0"/>
              <a:t> </a:t>
            </a:r>
            <a:r>
              <a:rPr lang="de-CH" dirty="0" err="1"/>
              <a:t>covered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endocardial</a:t>
            </a:r>
            <a:r>
              <a:rPr lang="de-CH" dirty="0"/>
              <a:t> </a:t>
            </a:r>
            <a:r>
              <a:rPr lang="de-CH" dirty="0" err="1"/>
              <a:t>lining</a:t>
            </a:r>
            <a:r>
              <a:rPr lang="de-CH" dirty="0"/>
              <a:t> </a:t>
            </a:r>
            <a:r>
              <a:rPr lang="de-CH" dirty="0" err="1"/>
              <a:t>facing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chambers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heart</a:t>
            </a:r>
            <a:r>
              <a:rPr lang="de-CH" dirty="0"/>
              <a:t>, and </a:t>
            </a:r>
            <a:r>
              <a:rPr lang="de-CH" dirty="0" err="1"/>
              <a:t>they</a:t>
            </a:r>
            <a:r>
              <a:rPr lang="de-CH" dirty="0"/>
              <a:t> promote </a:t>
            </a:r>
            <a:r>
              <a:rPr lang="de-CH" dirty="0" err="1">
                <a:solidFill>
                  <a:srgbClr val="FF0000"/>
                </a:solidFill>
              </a:rPr>
              <a:t>unidirectional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flow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of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blood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/>
              <a:t>through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heart</a:t>
            </a:r>
            <a:r>
              <a:rPr lang="de-CH" dirty="0"/>
              <a:t>. The </a:t>
            </a:r>
            <a:r>
              <a:rPr lang="de-CH" dirty="0" err="1"/>
              <a:t>pulmonary</a:t>
            </a:r>
            <a:r>
              <a:rPr lang="de-CH" dirty="0"/>
              <a:t> </a:t>
            </a:r>
            <a:r>
              <a:rPr lang="de-CH" dirty="0" err="1"/>
              <a:t>valve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illustrated</a:t>
            </a:r>
            <a:r>
              <a:rPr lang="de-CH" dirty="0"/>
              <a:t>.</a:t>
            </a:r>
            <a:endParaRPr lang="el-GR" dirty="0"/>
          </a:p>
        </p:txBody>
      </p:sp>
      <p:pic>
        <p:nvPicPr>
          <p:cNvPr id="20482" name="Picture 2" descr="Pulmonary valve (Valva trunci pulmonalis); Image: Yousun Koh">
            <a:extLst>
              <a:ext uri="{FF2B5EF4-FFF2-40B4-BE49-F238E27FC236}">
                <a16:creationId xmlns:a16="http://schemas.microsoft.com/office/drawing/2014/main" id="{E1DEE6A3-B8ED-F20A-DB22-A3AE7252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76" y="91440"/>
            <a:ext cx="4069080" cy="52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8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35B1D3-FFF3-A17F-CEA6-41D8AC6D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3" y="124037"/>
            <a:ext cx="5951007" cy="1009819"/>
          </a:xfrm>
        </p:spPr>
        <p:txBody>
          <a:bodyPr>
            <a:normAutofit fontScale="90000"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Aortic valve</a:t>
            </a:r>
            <a:br>
              <a:rPr lang="en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952C75-444A-2F4B-25C0-20507D96A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13" y="889348"/>
            <a:ext cx="5635113" cy="5861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" dirty="0"/>
              <a:t>• Normal tricuspid aortic valve (TAV) consists of three semilunar, swallow nest cusps,</a:t>
            </a:r>
          </a:p>
          <a:p>
            <a:pPr marL="0" indent="0" algn="just">
              <a:buNone/>
            </a:pPr>
            <a:r>
              <a:rPr lang="en" dirty="0"/>
              <a:t>• 3 commissures (the highest part of the attachment of the cusps at the aortic </a:t>
            </a:r>
            <a:r>
              <a:rPr lang="en" dirty="0" err="1"/>
              <a:t>sino</a:t>
            </a:r>
            <a:r>
              <a:rPr lang="en" dirty="0"/>
              <a:t>-tubular junction) and</a:t>
            </a:r>
          </a:p>
          <a:p>
            <a:pPr marL="0" indent="0" algn="just">
              <a:buNone/>
            </a:pPr>
            <a:r>
              <a:rPr lang="en" dirty="0"/>
              <a:t>• 3 interleaflet triangles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7410" name="Picture 2" descr="Aortic Valve Disease | Frankel Cardiovascular Center | Michigan Medicine">
            <a:extLst>
              <a:ext uri="{FF2B5EF4-FFF2-40B4-BE49-F238E27FC236}">
                <a16:creationId xmlns:a16="http://schemas.microsoft.com/office/drawing/2014/main" id="{032C52C6-534D-64E2-AAD3-742A39BCD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r="-2" b="-2"/>
          <a:stretch>
            <a:fillRect/>
          </a:stretch>
        </p:blipFill>
        <p:spPr bwMode="auto">
          <a:xfrm>
            <a:off x="6607535" y="60337"/>
            <a:ext cx="4806252" cy="33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Aortic valve (Valva aortae); Image: Yousun Koh">
            <a:extLst>
              <a:ext uri="{FF2B5EF4-FFF2-40B4-BE49-F238E27FC236}">
                <a16:creationId xmlns:a16="http://schemas.microsoft.com/office/drawing/2014/main" id="{BB17B699-B248-F4FD-C717-04DBAFA1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26" y="3489339"/>
            <a:ext cx="5270406" cy="33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Aortic valve (Valva aortae); Image: Yousun Koh">
            <a:extLst>
              <a:ext uri="{FF2B5EF4-FFF2-40B4-BE49-F238E27FC236}">
                <a16:creationId xmlns:a16="http://schemas.microsoft.com/office/drawing/2014/main" id="{BDA6B964-1CDD-9FF5-72E9-CDB9104B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" y="3269294"/>
            <a:ext cx="5498925" cy="35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47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7CAE6B7-5D23-B7FF-8A8E-FFE003DC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237744"/>
            <a:ext cx="6511002" cy="193395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Mitral Valve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B3769A-6E70-028D-9801-4473220CB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1556425"/>
            <a:ext cx="6433180" cy="5145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sz="2400" dirty="0"/>
              <a:t>Tendinous cords:</a:t>
            </a:r>
          </a:p>
          <a:p>
            <a:pPr marL="0" indent="0">
              <a:buNone/>
            </a:pPr>
            <a:r>
              <a:rPr lang="en" sz="2400" dirty="0"/>
              <a:t>- primary</a:t>
            </a:r>
          </a:p>
          <a:p>
            <a:pPr marL="0" indent="0">
              <a:buNone/>
            </a:pPr>
            <a:r>
              <a:rPr lang="en" sz="2400" dirty="0"/>
              <a:t>- secondary</a:t>
            </a:r>
          </a:p>
          <a:p>
            <a:pPr>
              <a:buFontTx/>
              <a:buChar char="-"/>
            </a:pPr>
            <a:r>
              <a:rPr lang="en" sz="2400" dirty="0"/>
              <a:t>Tertiary </a:t>
            </a:r>
          </a:p>
          <a:p>
            <a:pPr marL="0" indent="0">
              <a:buNone/>
            </a:pPr>
            <a:r>
              <a:rPr lang="en" sz="2400" dirty="0"/>
              <a:t>Papillary </a:t>
            </a:r>
            <a:r>
              <a:rPr lang="en" sz="2400" dirty="0" err="1"/>
              <a:t>musucles</a:t>
            </a:r>
            <a:r>
              <a:rPr lang="en" sz="2400" dirty="0"/>
              <a:t>:</a:t>
            </a:r>
          </a:p>
          <a:p>
            <a:pPr marL="0" indent="0">
              <a:buNone/>
            </a:pPr>
            <a:r>
              <a:rPr lang="en" sz="2400" dirty="0"/>
              <a:t>- Anterior - External</a:t>
            </a:r>
          </a:p>
          <a:p>
            <a:pPr marL="0" indent="0">
              <a:buNone/>
            </a:pPr>
            <a:r>
              <a:rPr lang="en" sz="2400" dirty="0"/>
              <a:t>- Posterior - Internal</a:t>
            </a:r>
          </a:p>
          <a:p>
            <a:pPr marL="0" indent="0">
              <a:buNone/>
            </a:pPr>
            <a:r>
              <a:rPr lang="en" sz="2400" dirty="0"/>
              <a:t>Blood supply of the papillary </a:t>
            </a:r>
            <a:r>
              <a:rPr lang="en" sz="2400" dirty="0" err="1"/>
              <a:t>mucles</a:t>
            </a:r>
            <a:r>
              <a:rPr lang="en" sz="2400" dirty="0"/>
              <a:t>:</a:t>
            </a:r>
          </a:p>
          <a:p>
            <a:pPr marL="0" indent="0">
              <a:buNone/>
            </a:pPr>
            <a:r>
              <a:rPr lang="en" sz="2400" dirty="0"/>
              <a:t>- Anterior (LAD + marginal branches of </a:t>
            </a:r>
            <a:r>
              <a:rPr lang="en" sz="2400" dirty="0" err="1"/>
              <a:t>LCx</a:t>
            </a:r>
            <a:r>
              <a:rPr lang="en" sz="2400" dirty="0"/>
              <a:t>)</a:t>
            </a:r>
          </a:p>
          <a:p>
            <a:pPr marL="0" indent="0">
              <a:buNone/>
            </a:pPr>
            <a:r>
              <a:rPr lang="en" sz="2400" dirty="0"/>
              <a:t>- Posterior (PDA)</a:t>
            </a:r>
          </a:p>
          <a:p>
            <a:pPr marL="0" indent="0">
              <a:buNone/>
            </a:pPr>
            <a:endParaRPr lang="el-GR" sz="1400" dirty="0"/>
          </a:p>
        </p:txBody>
      </p:sp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8434" name="Picture 2" descr="Two chamber view of the left heart before surgical repair. Mitral... |  Download Scientific Diagram">
            <a:extLst>
              <a:ext uri="{FF2B5EF4-FFF2-40B4-BE49-F238E27FC236}">
                <a16:creationId xmlns:a16="http://schemas.microsoft.com/office/drawing/2014/main" id="{C3A37C58-9FB1-656C-E377-E21D237B6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r="3208"/>
          <a:stretch>
            <a:fillRect/>
          </a:stretch>
        </p:blipFill>
        <p:spPr bwMode="auto">
          <a:xfrm>
            <a:off x="7612260" y="10"/>
            <a:ext cx="457973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1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72EDA3A-5557-02A0-47C2-48066AC62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33" y="87550"/>
            <a:ext cx="6702356" cy="671208"/>
          </a:xfrm>
        </p:spPr>
        <p:txBody>
          <a:bodyPr>
            <a:normAutofit fontScale="90000"/>
          </a:bodyPr>
          <a:lstStyle/>
          <a:p>
            <a:pPr algn="ctr"/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Mediastinum</a:t>
            </a:r>
            <a:br>
              <a:rPr lang="en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80DCF1-61CB-501F-9E61-3B04D15BF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952107"/>
            <a:ext cx="6702356" cy="5260157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" dirty="0"/>
              <a:t>It is a thick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movable partition between the two pleural sacs &amp; lungs</a:t>
            </a:r>
            <a:r>
              <a:rPr lang="en" dirty="0"/>
              <a:t>. It contains all the structures which lie in the intermediate compartment of the thoracic cavity.</a:t>
            </a:r>
          </a:p>
          <a:p>
            <a:pPr algn="just">
              <a:buFont typeface="Wingdings" pitchFamily="2" charset="2"/>
              <a:buChar char="ü"/>
            </a:pPr>
            <a:r>
              <a:rPr lang="de-CH" dirty="0"/>
              <a:t>The </a:t>
            </a:r>
            <a:r>
              <a:rPr lang="de-CH" dirty="0" err="1"/>
              <a:t>mediastinum</a:t>
            </a:r>
            <a:r>
              <a:rPr lang="de-CH" dirty="0"/>
              <a:t> 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compartment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thorax</a:t>
            </a:r>
            <a:r>
              <a:rPr lang="de-CH" dirty="0"/>
              <a:t> </a:t>
            </a:r>
            <a:r>
              <a:rPr lang="de-CH" dirty="0" err="1"/>
              <a:t>located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midline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body</a:t>
            </a:r>
            <a:r>
              <a:rPr lang="de-CH" dirty="0"/>
              <a:t>,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contains</a:t>
            </a:r>
            <a:r>
              <a:rPr lang="de-CH" dirty="0"/>
              <a:t> </a:t>
            </a:r>
            <a:r>
              <a:rPr lang="de-CH" dirty="0" err="1"/>
              <a:t>most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thoracic</a:t>
            </a:r>
            <a:r>
              <a:rPr lang="de-CH" dirty="0"/>
              <a:t> </a:t>
            </a:r>
            <a:r>
              <a:rPr lang="de-CH" dirty="0" err="1"/>
              <a:t>viscera</a:t>
            </a:r>
            <a:r>
              <a:rPr lang="de-CH" dirty="0"/>
              <a:t>, apart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lungs</a:t>
            </a:r>
            <a:r>
              <a:rPr lang="de-CH" dirty="0"/>
              <a:t>. It </a:t>
            </a:r>
            <a:r>
              <a:rPr lang="de-CH" dirty="0" err="1"/>
              <a:t>extends</a:t>
            </a:r>
            <a:r>
              <a:rPr lang="de-CH" dirty="0"/>
              <a:t> </a:t>
            </a:r>
            <a:r>
              <a:rPr lang="de-CH" dirty="0" err="1"/>
              <a:t>vertically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superior </a:t>
            </a:r>
            <a:r>
              <a:rPr lang="de-CH" dirty="0" err="1"/>
              <a:t>thoracic</a:t>
            </a:r>
            <a:r>
              <a:rPr lang="de-CH" dirty="0"/>
              <a:t> </a:t>
            </a:r>
            <a:r>
              <a:rPr lang="de-CH" dirty="0" err="1"/>
              <a:t>aperture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diaphragm</a:t>
            </a:r>
            <a:r>
              <a:rPr lang="de-CH" dirty="0"/>
              <a:t> and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bounded</a:t>
            </a:r>
            <a:r>
              <a:rPr lang="de-CH" dirty="0"/>
              <a:t> </a:t>
            </a:r>
            <a:r>
              <a:rPr lang="de-CH" dirty="0" err="1"/>
              <a:t>laterally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medial </a:t>
            </a:r>
            <a:r>
              <a:rPr lang="de-CH" dirty="0" err="1"/>
              <a:t>surfaces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pleura</a:t>
            </a:r>
            <a:r>
              <a:rPr lang="de-CH" dirty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de-CH" dirty="0"/>
              <a:t>The </a:t>
            </a:r>
            <a:r>
              <a:rPr lang="de-CH" dirty="0" err="1"/>
              <a:t>thoracic</a:t>
            </a:r>
            <a:r>
              <a:rPr lang="de-CH" dirty="0"/>
              <a:t> plane (</a:t>
            </a:r>
            <a:r>
              <a:rPr lang="de-CH" dirty="0" err="1"/>
              <a:t>of</a:t>
            </a:r>
            <a:r>
              <a:rPr lang="de-CH" dirty="0"/>
              <a:t> Ludwig), </a:t>
            </a:r>
            <a:r>
              <a:rPr lang="de-CH" dirty="0" err="1"/>
              <a:t>is</a:t>
            </a:r>
            <a:r>
              <a:rPr lang="de-CH" dirty="0"/>
              <a:t> an </a:t>
            </a:r>
            <a:r>
              <a:rPr lang="de-CH" dirty="0" err="1"/>
              <a:t>imaginary</a:t>
            </a:r>
            <a:r>
              <a:rPr lang="de-CH" dirty="0"/>
              <a:t> </a:t>
            </a:r>
            <a:r>
              <a:rPr lang="de-CH" dirty="0" err="1"/>
              <a:t>line</a:t>
            </a:r>
            <a:r>
              <a:rPr lang="de-CH" dirty="0"/>
              <a:t> </a:t>
            </a:r>
            <a:r>
              <a:rPr lang="de-CH" dirty="0" err="1"/>
              <a:t>extending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sternal angle</a:t>
            </a:r>
            <a:r>
              <a:rPr lang="de-CH" dirty="0"/>
              <a:t>, </a:t>
            </a:r>
            <a:r>
              <a:rPr lang="de-CH" dirty="0" err="1"/>
              <a:t>anteriorly</a:t>
            </a:r>
            <a:r>
              <a:rPr lang="de-CH" dirty="0"/>
              <a:t>,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T4-T5 intervertebral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space</a:t>
            </a:r>
            <a:r>
              <a:rPr lang="de-CH" dirty="0"/>
              <a:t>,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posteriorly</a:t>
            </a:r>
            <a:r>
              <a:rPr lang="de-CH" dirty="0"/>
              <a:t>. This plane </a:t>
            </a:r>
            <a:r>
              <a:rPr lang="de-CH" dirty="0" err="1"/>
              <a:t>divides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mediastinum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superior (</a:t>
            </a:r>
            <a:r>
              <a:rPr lang="de-CH" dirty="0" err="1"/>
              <a:t>above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thoracic</a:t>
            </a:r>
            <a:r>
              <a:rPr lang="de-CH" dirty="0"/>
              <a:t> plane) and inferior (</a:t>
            </a:r>
            <a:r>
              <a:rPr lang="de-CH" dirty="0" err="1"/>
              <a:t>below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thoracic</a:t>
            </a:r>
            <a:r>
              <a:rPr lang="de-CH" dirty="0"/>
              <a:t> plane) mediastinal </a:t>
            </a:r>
            <a:r>
              <a:rPr lang="de-CH" dirty="0" err="1"/>
              <a:t>divisions</a:t>
            </a:r>
            <a:r>
              <a:rPr lang="de-CH" dirty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de-CH" dirty="0"/>
              <a:t>The 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inferior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division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is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further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subdivided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into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anterior,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middle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posterior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compartments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 </a:t>
            </a:r>
            <a:r>
              <a:rPr lang="de-CH" dirty="0" err="1"/>
              <a:t>pericardial</a:t>
            </a:r>
            <a:r>
              <a:rPr lang="de-CH" dirty="0"/>
              <a:t> </a:t>
            </a:r>
            <a:r>
              <a:rPr lang="de-CH" dirty="0" err="1"/>
              <a:t>sac</a:t>
            </a:r>
            <a:r>
              <a:rPr lang="de-CH" dirty="0"/>
              <a:t>. </a:t>
            </a:r>
            <a:r>
              <a:rPr lang="de-CH" dirty="0" err="1"/>
              <a:t>Structures</a:t>
            </a:r>
            <a:r>
              <a:rPr lang="de-CH" dirty="0"/>
              <a:t> </a:t>
            </a:r>
            <a:r>
              <a:rPr lang="de-CH" dirty="0" err="1"/>
              <a:t>located</a:t>
            </a:r>
            <a:r>
              <a:rPr lang="de-CH" dirty="0"/>
              <a:t> anterior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pericardial</a:t>
            </a:r>
            <a:r>
              <a:rPr lang="de-CH" dirty="0"/>
              <a:t> </a:t>
            </a:r>
            <a:r>
              <a:rPr lang="de-CH" dirty="0" err="1"/>
              <a:t>sac</a:t>
            </a:r>
            <a:r>
              <a:rPr lang="de-CH" dirty="0"/>
              <a:t> </a:t>
            </a:r>
            <a:r>
              <a:rPr lang="de-CH" dirty="0" err="1"/>
              <a:t>belong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 anterior </a:t>
            </a:r>
            <a:r>
              <a:rPr lang="de-CH" dirty="0" err="1"/>
              <a:t>mediastinum</a:t>
            </a:r>
            <a:r>
              <a:rPr lang="de-CH" dirty="0"/>
              <a:t>, </a:t>
            </a:r>
            <a:r>
              <a:rPr lang="de-CH" dirty="0" err="1"/>
              <a:t>whereas</a:t>
            </a:r>
            <a:r>
              <a:rPr lang="de-CH" dirty="0"/>
              <a:t> </a:t>
            </a:r>
            <a:r>
              <a:rPr lang="de-CH" dirty="0" err="1"/>
              <a:t>those</a:t>
            </a:r>
            <a:r>
              <a:rPr lang="de-CH" dirty="0"/>
              <a:t> </a:t>
            </a:r>
            <a:r>
              <a:rPr lang="de-CH" dirty="0" err="1"/>
              <a:t>located</a:t>
            </a:r>
            <a:r>
              <a:rPr lang="de-CH" dirty="0"/>
              <a:t> </a:t>
            </a:r>
            <a:r>
              <a:rPr lang="de-CH" dirty="0" err="1"/>
              <a:t>posterior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pericardial</a:t>
            </a:r>
            <a:r>
              <a:rPr lang="de-CH" dirty="0"/>
              <a:t> </a:t>
            </a:r>
            <a:r>
              <a:rPr lang="de-CH" dirty="0" err="1"/>
              <a:t>sac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said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structures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 </a:t>
            </a:r>
            <a:r>
              <a:rPr lang="de-CH" dirty="0" err="1"/>
              <a:t>posterior</a:t>
            </a:r>
            <a:r>
              <a:rPr lang="de-CH" dirty="0"/>
              <a:t> </a:t>
            </a:r>
            <a:r>
              <a:rPr lang="de-CH" dirty="0" err="1"/>
              <a:t>mediastinum</a:t>
            </a:r>
            <a:r>
              <a:rPr lang="de-CH" dirty="0"/>
              <a:t>. </a:t>
            </a:r>
            <a:r>
              <a:rPr lang="de-CH" dirty="0" err="1"/>
              <a:t>Those</a:t>
            </a:r>
            <a:r>
              <a:rPr lang="de-CH" dirty="0"/>
              <a:t> </a:t>
            </a:r>
            <a:r>
              <a:rPr lang="de-CH" dirty="0" err="1"/>
              <a:t>located</a:t>
            </a:r>
            <a:r>
              <a:rPr lang="de-CH" dirty="0"/>
              <a:t> in and </a:t>
            </a:r>
            <a:r>
              <a:rPr lang="de-CH" dirty="0" err="1"/>
              <a:t>around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pericardial</a:t>
            </a:r>
            <a:r>
              <a:rPr lang="de-CH" dirty="0"/>
              <a:t> </a:t>
            </a:r>
            <a:r>
              <a:rPr lang="de-CH" dirty="0" err="1"/>
              <a:t>sac</a:t>
            </a:r>
            <a:r>
              <a:rPr lang="de-CH" dirty="0"/>
              <a:t> </a:t>
            </a:r>
            <a:r>
              <a:rPr lang="de-CH" dirty="0" err="1"/>
              <a:t>belong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 </a:t>
            </a:r>
            <a:r>
              <a:rPr lang="de-CH" dirty="0" err="1"/>
              <a:t>middle</a:t>
            </a:r>
            <a:r>
              <a:rPr lang="de-CH" dirty="0"/>
              <a:t> </a:t>
            </a:r>
            <a:r>
              <a:rPr lang="de-CH" dirty="0" err="1"/>
              <a:t>mediastinum</a:t>
            </a:r>
            <a:r>
              <a:rPr lang="de-CH" dirty="0"/>
              <a:t>. </a:t>
            </a:r>
          </a:p>
          <a:p>
            <a:pPr algn="just">
              <a:buFont typeface="Wingdings" pitchFamily="2" charset="2"/>
              <a:buChar char="ü"/>
            </a:pP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structures</a:t>
            </a:r>
            <a:r>
              <a:rPr lang="de-CH" dirty="0"/>
              <a:t> </a:t>
            </a:r>
            <a:r>
              <a:rPr lang="de-CH" dirty="0" err="1"/>
              <a:t>course</a:t>
            </a:r>
            <a:r>
              <a:rPr lang="de-CH" dirty="0"/>
              <a:t> </a:t>
            </a:r>
            <a:r>
              <a:rPr lang="de-CH" dirty="0" err="1"/>
              <a:t>longitudinally</a:t>
            </a:r>
            <a:r>
              <a:rPr lang="de-CH" dirty="0"/>
              <a:t> </a:t>
            </a:r>
            <a:r>
              <a:rPr lang="de-CH" dirty="0" err="1"/>
              <a:t>both</a:t>
            </a:r>
            <a:r>
              <a:rPr lang="de-CH" dirty="0"/>
              <a:t> </a:t>
            </a:r>
            <a:r>
              <a:rPr lang="de-CH" dirty="0" err="1"/>
              <a:t>through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superior and inferior </a:t>
            </a:r>
            <a:r>
              <a:rPr lang="de-CH" dirty="0" err="1"/>
              <a:t>mediastinum</a:t>
            </a:r>
            <a:r>
              <a:rPr lang="de-CH" dirty="0"/>
              <a:t>: </a:t>
            </a:r>
            <a:r>
              <a:rPr lang="de-CH" dirty="0" err="1"/>
              <a:t>esophagus</a:t>
            </a:r>
            <a:r>
              <a:rPr lang="de-CH" dirty="0"/>
              <a:t>, azygos </a:t>
            </a:r>
            <a:r>
              <a:rPr lang="de-CH" dirty="0" err="1"/>
              <a:t>veins</a:t>
            </a:r>
            <a:r>
              <a:rPr lang="de-CH" dirty="0"/>
              <a:t> and </a:t>
            </a:r>
            <a:r>
              <a:rPr lang="de-CH" dirty="0" err="1"/>
              <a:t>vagus</a:t>
            </a:r>
            <a:r>
              <a:rPr lang="de-CH" dirty="0"/>
              <a:t> and </a:t>
            </a:r>
            <a:r>
              <a:rPr lang="de-CH" dirty="0" err="1"/>
              <a:t>phrenic</a:t>
            </a:r>
            <a:r>
              <a:rPr lang="de-CH" dirty="0"/>
              <a:t> </a:t>
            </a:r>
            <a:r>
              <a:rPr lang="de-CH" dirty="0" err="1"/>
              <a:t>nerves</a:t>
            </a:r>
            <a:r>
              <a:rPr lang="de-CH" dirty="0"/>
              <a:t>.</a:t>
            </a:r>
          </a:p>
          <a:p>
            <a:pPr>
              <a:buFont typeface="Wingdings" pitchFamily="2" charset="2"/>
              <a:buChar char="ü"/>
            </a:pPr>
            <a:endParaRPr lang="en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2050" name="Picture 2" descr="The Anterior Mediastinum - Borders - Contents - TeachMeAnatomy">
            <a:extLst>
              <a:ext uri="{FF2B5EF4-FFF2-40B4-BE49-F238E27FC236}">
                <a16:creationId xmlns:a16="http://schemas.microsoft.com/office/drawing/2014/main" id="{36EABAD8-EB32-DD80-E689-6F5F327A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8437" y="5703216"/>
            <a:ext cx="1891989" cy="11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eart in situ (anterior view)">
            <a:extLst>
              <a:ext uri="{FF2B5EF4-FFF2-40B4-BE49-F238E27FC236}">
                <a16:creationId xmlns:a16="http://schemas.microsoft.com/office/drawing/2014/main" id="{F1A01839-3032-3CDB-E793-86A48424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26" y="0"/>
            <a:ext cx="5011574" cy="33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ontents of the mediastinum: Right lateral view">
            <a:extLst>
              <a:ext uri="{FF2B5EF4-FFF2-40B4-BE49-F238E27FC236}">
                <a16:creationId xmlns:a16="http://schemas.microsoft.com/office/drawing/2014/main" id="{6B773D0B-1686-E1E5-1F81-76CBE6E2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24" y="3318235"/>
            <a:ext cx="5011575" cy="353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89E267-3137-BCF4-0833-4FAAED51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79" y="125261"/>
            <a:ext cx="6167336" cy="2046440"/>
          </a:xfrm>
        </p:spPr>
        <p:txBody>
          <a:bodyPr>
            <a:normAutofit/>
          </a:bodyPr>
          <a:lstStyle/>
          <a:p>
            <a:r>
              <a:rPr lang="en" sz="2800" b="1" dirty="0">
                <a:solidFill>
                  <a:schemeClr val="accent6">
                    <a:lumMod val="50000"/>
                  </a:schemeClr>
                </a:solidFill>
              </a:rPr>
              <a:t>Aortic – Pulmonary valve leaflets and</a:t>
            </a:r>
            <a:br>
              <a:rPr lang="en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" sz="2800" b="1" dirty="0">
                <a:solidFill>
                  <a:schemeClr val="accent6">
                    <a:lumMod val="50000"/>
                  </a:schemeClr>
                </a:solidFill>
              </a:rPr>
              <a:t>Valsalva sinuses</a:t>
            </a:r>
            <a:br>
              <a:rPr lang="en" sz="2400" dirty="0"/>
            </a:b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04842E-95A9-D034-1E8C-6708E689D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579" y="1391055"/>
            <a:ext cx="4095344" cy="5535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dirty="0"/>
              <a:t>• Swallow's nest shape</a:t>
            </a:r>
          </a:p>
          <a:p>
            <a:pPr marL="0" indent="0">
              <a:buNone/>
            </a:pPr>
            <a:r>
              <a:rPr lang="en" dirty="0"/>
              <a:t>• Nodule (</a:t>
            </a:r>
            <a:r>
              <a:rPr lang="en" dirty="0" err="1"/>
              <a:t>Arantius</a:t>
            </a:r>
            <a:r>
              <a:rPr lang="en" dirty="0"/>
              <a:t>)</a:t>
            </a:r>
          </a:p>
          <a:p>
            <a:pPr marL="0" indent="0">
              <a:buNone/>
            </a:pPr>
            <a:r>
              <a:rPr lang="en" dirty="0"/>
              <a:t>• Lunula</a:t>
            </a:r>
          </a:p>
          <a:p>
            <a:pPr marL="0" indent="0">
              <a:buNone/>
            </a:pPr>
            <a:r>
              <a:rPr lang="en" dirty="0"/>
              <a:t>• Aortic sinuses (Valsalva )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9458" name="Picture 2" descr="Aortic Sinus - an overview | ScienceDirect Topics">
            <a:extLst>
              <a:ext uri="{FF2B5EF4-FFF2-40B4-BE49-F238E27FC236}">
                <a16:creationId xmlns:a16="http://schemas.microsoft.com/office/drawing/2014/main" id="{E93CD4A3-CC01-4607-6D82-9DB00E76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1467" y="783873"/>
            <a:ext cx="6517065" cy="4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Pulmonary valve (Valva trunci pulmonalis); Image: Yousun Koh">
            <a:extLst>
              <a:ext uri="{FF2B5EF4-FFF2-40B4-BE49-F238E27FC236}">
                <a16:creationId xmlns:a16="http://schemas.microsoft.com/office/drawing/2014/main" id="{2DE58B3D-0D85-86B5-A115-18AB32D8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7" y="3206664"/>
            <a:ext cx="4622104" cy="36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98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1392AA-1AB4-761F-69AF-061BADB3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62" y="1027134"/>
            <a:ext cx="1678488" cy="4622104"/>
          </a:xfrm>
        </p:spPr>
        <p:txBody>
          <a:bodyPr>
            <a:normAutofit/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50000"/>
                  </a:schemeClr>
                </a:solidFill>
              </a:rPr>
              <a:t>Key </a:t>
            </a:r>
            <a:r>
              <a:rPr lang="de-CH" sz="4000" b="1" dirty="0" err="1">
                <a:solidFill>
                  <a:schemeClr val="accent6">
                    <a:lumMod val="50000"/>
                  </a:schemeClr>
                </a:solidFill>
              </a:rPr>
              <a:t>points</a:t>
            </a:r>
            <a:r>
              <a:rPr lang="de-CH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4000" b="1" dirty="0" err="1">
                <a:solidFill>
                  <a:schemeClr val="accent6">
                    <a:lumMod val="50000"/>
                  </a:schemeClr>
                </a:solidFill>
              </a:rPr>
              <a:t>about</a:t>
            </a:r>
            <a:r>
              <a:rPr lang="de-CH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4000" b="1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4000" b="1" dirty="0" err="1">
                <a:solidFill>
                  <a:schemeClr val="accent6">
                    <a:lumMod val="50000"/>
                  </a:schemeClr>
                </a:solidFill>
              </a:rPr>
              <a:t>heart</a:t>
            </a:r>
            <a:r>
              <a:rPr lang="de-CH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4000" b="1" dirty="0" err="1">
                <a:solidFill>
                  <a:schemeClr val="accent6">
                    <a:lumMod val="50000"/>
                  </a:schemeClr>
                </a:solidFill>
              </a:rPr>
              <a:t>valves</a:t>
            </a:r>
            <a:endParaRPr lang="el-G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D0A25B8-31D0-187D-E009-EAA276122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387994"/>
              </p:ext>
            </p:extLst>
          </p:nvPr>
        </p:nvGraphicFramePr>
        <p:xfrm>
          <a:off x="2617940" y="275572"/>
          <a:ext cx="9469676" cy="6159668"/>
        </p:xfrm>
        <a:graphic>
          <a:graphicData uri="http://schemas.openxmlformats.org/drawingml/2006/table">
            <a:tbl>
              <a:tblPr/>
              <a:tblGrid>
                <a:gridCol w="1315233">
                  <a:extLst>
                    <a:ext uri="{9D8B030D-6E8A-4147-A177-3AD203B41FA5}">
                      <a16:colId xmlns:a16="http://schemas.microsoft.com/office/drawing/2014/main" val="678458274"/>
                    </a:ext>
                  </a:extLst>
                </a:gridCol>
                <a:gridCol w="8154443">
                  <a:extLst>
                    <a:ext uri="{9D8B030D-6E8A-4147-A177-3AD203B41FA5}">
                      <a16:colId xmlns:a16="http://schemas.microsoft.com/office/drawing/2014/main" val="577166055"/>
                    </a:ext>
                  </a:extLst>
                </a:gridCol>
              </a:tblGrid>
              <a:tr h="1370404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Right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atrioventricular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valve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(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tricuspid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)</a:t>
                      </a:r>
                    </a:p>
                  </a:txBody>
                  <a:tcPr marL="56908" marR="56908" marT="37939" marB="37939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de-CH" sz="20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Leaflets</a:t>
                      </a:r>
                      <a:r>
                        <a:rPr lang="de-CH" sz="20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(</a:t>
                      </a:r>
                      <a:r>
                        <a:rPr lang="de-CH" sz="20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cusps</a:t>
                      </a:r>
                      <a:r>
                        <a:rPr lang="de-CH" sz="20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)</a:t>
                      </a:r>
                      <a:r>
                        <a:rPr lang="de-CH" sz="2000" b="1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3 - superior (anterior), inferior (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posterior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) and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septal</a:t>
                      </a:r>
                      <a:br>
                        <a:rPr lang="de-CH" sz="20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20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Papillary</a:t>
                      </a:r>
                      <a:r>
                        <a:rPr lang="de-CH" sz="20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20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muscles</a:t>
                      </a:r>
                      <a:r>
                        <a:rPr lang="de-CH" sz="2000" b="1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Anterior,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septal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(medial) and inferior (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posterior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)</a:t>
                      </a:r>
                      <a:br>
                        <a:rPr lang="de-CH" sz="20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20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Position</a:t>
                      </a:r>
                      <a:r>
                        <a:rPr lang="de-CH" sz="2000" b="1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Between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atrium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br>
                        <a:rPr lang="de-CH" sz="20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20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Function</a:t>
                      </a:r>
                      <a:r>
                        <a:rPr lang="de-CH" sz="2000" b="1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Prevents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backflow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from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into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atrium</a:t>
                      </a:r>
                      <a:endParaRPr lang="de-CH" sz="20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56908" marR="56908" marT="37939" marB="37939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983300"/>
                  </a:ext>
                </a:extLst>
              </a:tr>
              <a:tr h="144701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Left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atrioventricular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valve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(mitral)</a:t>
                      </a:r>
                    </a:p>
                  </a:txBody>
                  <a:tcPr marL="56908" marR="56908" marT="37939" marB="37939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de-CH" sz="20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Leaflets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(</a:t>
                      </a:r>
                      <a:r>
                        <a:rPr lang="de-CH" sz="20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cusps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)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2 - anterior (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aortic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) and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posterior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(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mural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)</a:t>
                      </a:r>
                      <a:br>
                        <a:rPr lang="de-CH" sz="20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20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Papillary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muscles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Inferior (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posterior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) and superior (anterolateral)</a:t>
                      </a:r>
                      <a:br>
                        <a:rPr lang="de-CH" sz="20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Position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Between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atrium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br>
                        <a:rPr lang="de-CH" sz="20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20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Function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</a:rPr>
                        <a:t>: 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Prevents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backflow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from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into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atrium</a:t>
                      </a:r>
                      <a:endParaRPr lang="de-CH" sz="20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56908" marR="56908" marT="37939" marB="37939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16769"/>
                  </a:ext>
                </a:extLst>
              </a:tr>
              <a:tr h="155309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Pulmonary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valve</a:t>
                      </a:r>
                      <a:endParaRPr lang="de-CH" sz="20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lutoSansMedium"/>
                      </a:endParaRPr>
                    </a:p>
                  </a:txBody>
                  <a:tcPr marL="56908" marR="56908" marT="37939" marB="37939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CH" sz="20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Leaflets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(</a:t>
                      </a:r>
                      <a:r>
                        <a:rPr lang="de-CH" sz="20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cusps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)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3 - anterior (non-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adjacent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),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(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adjacent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), and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(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adjacent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)</a:t>
                      </a:r>
                      <a:b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(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No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associated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papillary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muscles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)</a:t>
                      </a:r>
                      <a:br>
                        <a:rPr lang="de-CH" sz="20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Position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Between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and root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pulmonary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trunk</a:t>
                      </a:r>
                      <a:br>
                        <a:rPr lang="de-CH" sz="20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20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Function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Prevents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backflow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from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pulmonary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circulation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into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endParaRPr lang="de-CH" sz="20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56908" marR="56908" marT="37939" marB="37939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425117"/>
                  </a:ext>
                </a:extLst>
              </a:tr>
              <a:tr h="174237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Aortic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valve</a:t>
                      </a:r>
                      <a:endParaRPr lang="de-CH" sz="20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lutoSansMedium"/>
                      </a:endParaRPr>
                    </a:p>
                  </a:txBody>
                  <a:tcPr marL="56908" marR="56908" marT="37939" marB="37939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CH" sz="20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Leaflets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(</a:t>
                      </a:r>
                      <a:r>
                        <a:rPr lang="de-CH" sz="20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cusps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)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3 -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coronary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(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semilunar),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coronary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(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semilunar), and non-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coronary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(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posterior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semilunar)(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No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associated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papillary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muscles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)</a:t>
                      </a:r>
                      <a:br>
                        <a:rPr lang="de-CH" sz="20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Position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Between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and root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aorta</a:t>
                      </a:r>
                      <a:br>
                        <a:rPr lang="de-CH" sz="20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20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Function</a:t>
                      </a:r>
                      <a:r>
                        <a:rPr lang="de-CH" sz="20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Prevents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backflow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from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systemic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circulation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into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ventricle</a:t>
                      </a:r>
                      <a:endParaRPr lang="de-CH" sz="20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56908" marR="56908" marT="37939" marB="37939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664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631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ABBB73-0E6F-1F03-0677-AE2988D5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247" y="136187"/>
            <a:ext cx="5310839" cy="1643975"/>
          </a:xfrm>
        </p:spPr>
        <p:txBody>
          <a:bodyPr>
            <a:norm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Myocardium</a:t>
            </a:r>
            <a:br>
              <a:rPr lang="en" dirty="0"/>
            </a:br>
            <a:endParaRPr lang="el-GR" dirty="0"/>
          </a:p>
        </p:txBody>
      </p:sp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20482" name="Picture 2" descr="The Heart Wall - Epicardium - Myocardium - Endocardium - TeachMeAnatomy">
            <a:extLst>
              <a:ext uri="{FF2B5EF4-FFF2-40B4-BE49-F238E27FC236}">
                <a16:creationId xmlns:a16="http://schemas.microsoft.com/office/drawing/2014/main" id="{79B8A4FD-F6B9-2AB4-2F3D-A3BB1499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20" b="-2"/>
          <a:stretch>
            <a:fillRect/>
          </a:stretch>
        </p:blipFill>
        <p:spPr bwMode="auto">
          <a:xfrm>
            <a:off x="1034888" y="645106"/>
            <a:ext cx="5048603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225166-C6E9-329E-9DCC-8A5D7197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4" y="1290181"/>
            <a:ext cx="5730750" cy="501334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" sz="3200" dirty="0"/>
              <a:t>Functional syncytium of muscle fibers</a:t>
            </a:r>
          </a:p>
          <a:p>
            <a:pPr>
              <a:buFont typeface="Wingdings" pitchFamily="2" charset="2"/>
              <a:buChar char="ü"/>
            </a:pPr>
            <a:r>
              <a:rPr lang="en" sz="3200" dirty="0"/>
              <a:t>Loose connective tissue</a:t>
            </a:r>
          </a:p>
          <a:p>
            <a:pPr>
              <a:buFont typeface="Wingdings" pitchFamily="2" charset="2"/>
              <a:buChar char="ü"/>
            </a:pPr>
            <a:r>
              <a:rPr lang="en" sz="3200" dirty="0"/>
              <a:t>Blood vessels</a:t>
            </a:r>
          </a:p>
          <a:p>
            <a:pPr>
              <a:buFont typeface="Wingdings" pitchFamily="2" charset="2"/>
              <a:buChar char="ü"/>
            </a:pPr>
            <a:r>
              <a:rPr lang="en" sz="3200" dirty="0"/>
              <a:t>Nerve endings</a:t>
            </a:r>
          </a:p>
          <a:p>
            <a:pPr>
              <a:buFont typeface="Wingdings" pitchFamily="2" charset="2"/>
              <a:buChar char="ü"/>
            </a:pPr>
            <a:r>
              <a:rPr lang="en" sz="3200" dirty="0"/>
              <a:t>Its muscle fibers form 2 layers:</a:t>
            </a:r>
          </a:p>
          <a:p>
            <a:pPr marL="457200" lvl="1" indent="0">
              <a:buNone/>
            </a:pPr>
            <a:r>
              <a:rPr lang="en" sz="3200" i="0" dirty="0"/>
              <a:t>A) the superficial layer, and</a:t>
            </a:r>
          </a:p>
          <a:p>
            <a:pPr marL="457200" lvl="1" indent="0">
              <a:buNone/>
            </a:pPr>
            <a:r>
              <a:rPr lang="en" sz="3200" i="0" dirty="0"/>
              <a:t>B) the deep layer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0423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350572-C325-2E97-F104-2F7AD0BD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3152"/>
            <a:ext cx="11256264" cy="1014984"/>
          </a:xfrm>
        </p:spPr>
        <p:txBody>
          <a:bodyPr/>
          <a:lstStyle/>
          <a:p>
            <a:pPr algn="ctr"/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Coronary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arteries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cardiac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veins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E9514C-97DC-1A9D-0F97-357EC8836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06" y="886968"/>
            <a:ext cx="7314656" cy="57515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de-CH" dirty="0" err="1"/>
              <a:t>They</a:t>
            </a:r>
            <a:r>
              <a:rPr lang="de-CH" dirty="0"/>
              <a:t> </a:t>
            </a:r>
            <a:r>
              <a:rPr lang="de-CH" dirty="0" err="1"/>
              <a:t>comprise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 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coronary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circulation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responsible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blood</a:t>
            </a:r>
            <a:r>
              <a:rPr lang="de-CH" dirty="0"/>
              <a:t> </a:t>
            </a:r>
            <a:r>
              <a:rPr lang="de-CH" dirty="0" err="1"/>
              <a:t>supply</a:t>
            </a:r>
            <a:r>
              <a:rPr lang="de-CH" dirty="0"/>
              <a:t> and </a:t>
            </a:r>
            <a:r>
              <a:rPr lang="de-CH" dirty="0" err="1"/>
              <a:t>drainage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heart</a:t>
            </a:r>
            <a:r>
              <a:rPr lang="de-CH" dirty="0"/>
              <a:t> </a:t>
            </a:r>
            <a:r>
              <a:rPr lang="de-CH" dirty="0" err="1"/>
              <a:t>muscle</a:t>
            </a:r>
            <a:r>
              <a:rPr lang="de-CH" dirty="0"/>
              <a:t> (</a:t>
            </a:r>
            <a:r>
              <a:rPr lang="de-CH" dirty="0" err="1"/>
              <a:t>myocardium</a:t>
            </a:r>
            <a:r>
              <a:rPr lang="de-CH" dirty="0"/>
              <a:t>). </a:t>
            </a:r>
          </a:p>
          <a:p>
            <a:pPr>
              <a:buFont typeface="Wingdings" pitchFamily="2" charset="2"/>
              <a:buChar char="ü"/>
            </a:pPr>
            <a:r>
              <a:rPr lang="de-CH" dirty="0"/>
              <a:t>The </a:t>
            </a:r>
            <a:r>
              <a:rPr lang="de-CH" dirty="0" err="1"/>
              <a:t>two</a:t>
            </a:r>
            <a:r>
              <a:rPr lang="de-CH" dirty="0"/>
              <a:t> </a:t>
            </a:r>
            <a:r>
              <a:rPr lang="de-CH" dirty="0" err="1"/>
              <a:t>main</a:t>
            </a:r>
            <a:r>
              <a:rPr lang="de-CH" dirty="0"/>
              <a:t> </a:t>
            </a:r>
            <a:r>
              <a:rPr lang="de-CH" dirty="0" err="1"/>
              <a:t>coronary</a:t>
            </a:r>
            <a:r>
              <a:rPr lang="de-CH" dirty="0"/>
              <a:t> </a:t>
            </a:r>
            <a:r>
              <a:rPr lang="de-CH" dirty="0" err="1"/>
              <a:t>arteries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left</a:t>
            </a:r>
            <a:r>
              <a:rPr lang="de-CH" dirty="0"/>
              <a:t> and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coronary</a:t>
            </a:r>
            <a:r>
              <a:rPr lang="de-CH" dirty="0"/>
              <a:t> </a:t>
            </a:r>
            <a:r>
              <a:rPr lang="de-CH" dirty="0" err="1"/>
              <a:t>arteries</a:t>
            </a:r>
            <a:r>
              <a:rPr lang="de-CH" dirty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de-CH" dirty="0"/>
              <a:t>The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coronary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artery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usually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larger </a:t>
            </a:r>
            <a:r>
              <a:rPr lang="de-CH" dirty="0" err="1"/>
              <a:t>caliber</a:t>
            </a:r>
            <a:r>
              <a:rPr lang="de-CH" dirty="0"/>
              <a:t> and </a:t>
            </a:r>
            <a:r>
              <a:rPr lang="de-CH" dirty="0" err="1"/>
              <a:t>typically</a:t>
            </a:r>
            <a:r>
              <a:rPr lang="de-CH" dirty="0"/>
              <a:t> </a:t>
            </a:r>
            <a:r>
              <a:rPr lang="de-CH" dirty="0" err="1"/>
              <a:t>gives</a:t>
            </a:r>
            <a:r>
              <a:rPr lang="de-CH" dirty="0"/>
              <a:t> off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two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main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branches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supply</a:t>
            </a:r>
            <a:r>
              <a:rPr lang="de-CH" dirty="0"/>
              <a:t> </a:t>
            </a:r>
            <a:r>
              <a:rPr lang="de-CH" dirty="0" err="1"/>
              <a:t>most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atrium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ventricle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interventricular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septum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de-CH" dirty="0"/>
              <a:t>The </a:t>
            </a:r>
            <a:r>
              <a:rPr lang="de-CH" dirty="0" err="1"/>
              <a:t>smaller</a:t>
            </a:r>
            <a:r>
              <a:rPr lang="de-CH" dirty="0"/>
              <a:t>, 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coronary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artery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dirty="0" err="1"/>
              <a:t>supplies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atrium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ventricle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interatrial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interventricular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septa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atrioventricular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(AV) and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sinuatrial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(SA)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nodes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de-CH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de-CH" dirty="0"/>
            </a:br>
            <a:r>
              <a:rPr lang="de-CH" dirty="0"/>
              <a:t>The </a:t>
            </a:r>
            <a:r>
              <a:rPr lang="de-CH" dirty="0" err="1"/>
              <a:t>coronary</a:t>
            </a:r>
            <a:r>
              <a:rPr lang="de-CH" dirty="0"/>
              <a:t> </a:t>
            </a:r>
            <a:r>
              <a:rPr lang="de-CH" dirty="0" err="1"/>
              <a:t>veins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organized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two</a:t>
            </a:r>
            <a:r>
              <a:rPr lang="de-CH" dirty="0"/>
              <a:t> </a:t>
            </a:r>
            <a:r>
              <a:rPr lang="de-CH" dirty="0" err="1"/>
              <a:t>groups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veins</a:t>
            </a:r>
            <a:r>
              <a:rPr lang="de-CH" dirty="0"/>
              <a:t>: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greater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smaller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cardiac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venous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system</a:t>
            </a:r>
            <a:r>
              <a:rPr lang="de-CH" dirty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de-CH" dirty="0"/>
              <a:t>The </a:t>
            </a:r>
            <a:r>
              <a:rPr lang="de-CH" dirty="0" err="1"/>
              <a:t>greater</a:t>
            </a:r>
            <a:r>
              <a:rPr lang="de-CH" dirty="0"/>
              <a:t> </a:t>
            </a:r>
            <a:r>
              <a:rPr lang="de-CH" dirty="0" err="1"/>
              <a:t>cardiac</a:t>
            </a:r>
            <a:r>
              <a:rPr lang="de-CH" dirty="0"/>
              <a:t> </a:t>
            </a:r>
            <a:r>
              <a:rPr lang="de-CH" dirty="0" err="1"/>
              <a:t>venous</a:t>
            </a:r>
            <a:r>
              <a:rPr lang="de-CH" dirty="0"/>
              <a:t> </a:t>
            </a:r>
            <a:r>
              <a:rPr lang="de-CH" dirty="0" err="1"/>
              <a:t>system</a:t>
            </a:r>
            <a:r>
              <a:rPr lang="de-CH" dirty="0"/>
              <a:t> 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composed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coronary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sinus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its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tributaries</a:t>
            </a:r>
            <a:r>
              <a:rPr lang="de-CH" dirty="0"/>
              <a:t>,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well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anterior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cardiac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veins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, atrial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veins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, and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veins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ventricular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septum</a:t>
            </a:r>
            <a:r>
              <a:rPr lang="de-CH" dirty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de-CH" dirty="0"/>
              <a:t>The </a:t>
            </a:r>
            <a:r>
              <a:rPr lang="de-CH" dirty="0" err="1"/>
              <a:t>smaller</a:t>
            </a:r>
            <a:r>
              <a:rPr lang="de-CH" dirty="0"/>
              <a:t> </a:t>
            </a:r>
            <a:r>
              <a:rPr lang="de-CH" dirty="0" err="1"/>
              <a:t>cardiac</a:t>
            </a:r>
            <a:r>
              <a:rPr lang="de-CH" dirty="0"/>
              <a:t> </a:t>
            </a:r>
            <a:r>
              <a:rPr lang="de-CH" dirty="0" err="1"/>
              <a:t>venous</a:t>
            </a:r>
            <a:r>
              <a:rPr lang="de-CH" dirty="0"/>
              <a:t> </a:t>
            </a:r>
            <a:r>
              <a:rPr lang="de-CH" dirty="0" err="1"/>
              <a:t>system</a:t>
            </a:r>
            <a:r>
              <a:rPr lang="de-CH" dirty="0"/>
              <a:t> 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composed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‘</a:t>
            </a:r>
            <a:r>
              <a:rPr lang="de-CH" dirty="0" err="1"/>
              <a:t>smallest</a:t>
            </a:r>
            <a:r>
              <a:rPr lang="de-CH" dirty="0"/>
              <a:t> </a:t>
            </a:r>
            <a:r>
              <a:rPr lang="de-CH" dirty="0" err="1"/>
              <a:t>cardiac</a:t>
            </a:r>
            <a:r>
              <a:rPr lang="de-CH" dirty="0"/>
              <a:t> </a:t>
            </a:r>
            <a:r>
              <a:rPr lang="de-CH" dirty="0" err="1"/>
              <a:t>veins</a:t>
            </a:r>
            <a:r>
              <a:rPr lang="de-CH" dirty="0"/>
              <a:t>’ (</a:t>
            </a:r>
            <a:r>
              <a:rPr lang="de-CH" dirty="0" err="1"/>
              <a:t>a.k.a</a:t>
            </a:r>
            <a:r>
              <a:rPr lang="de-CH" dirty="0"/>
              <a:t>. </a:t>
            </a:r>
            <a:r>
              <a:rPr lang="de-CH" dirty="0" err="1"/>
              <a:t>Thebesian</a:t>
            </a:r>
            <a:r>
              <a:rPr lang="de-CH" dirty="0"/>
              <a:t> </a:t>
            </a:r>
            <a:r>
              <a:rPr lang="de-CH" dirty="0" err="1"/>
              <a:t>veins</a:t>
            </a:r>
            <a:r>
              <a:rPr lang="de-CH" dirty="0"/>
              <a:t>) </a:t>
            </a:r>
            <a:r>
              <a:rPr lang="de-CH" dirty="0" err="1"/>
              <a:t>that</a:t>
            </a:r>
            <a:r>
              <a:rPr lang="de-CH" dirty="0"/>
              <a:t> drain </a:t>
            </a:r>
            <a:r>
              <a:rPr lang="de-CH" dirty="0" err="1"/>
              <a:t>blood</a:t>
            </a:r>
            <a:r>
              <a:rPr lang="de-CH" dirty="0"/>
              <a:t> </a:t>
            </a:r>
            <a:r>
              <a:rPr lang="de-CH" dirty="0" err="1"/>
              <a:t>directly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heart</a:t>
            </a:r>
            <a:r>
              <a:rPr lang="de-CH" dirty="0"/>
              <a:t> </a:t>
            </a:r>
            <a:r>
              <a:rPr lang="de-CH" dirty="0" err="1"/>
              <a:t>chambers</a:t>
            </a:r>
            <a:r>
              <a:rPr lang="de-CH" dirty="0"/>
              <a:t>.</a:t>
            </a:r>
            <a:endParaRPr lang="el-GR" dirty="0"/>
          </a:p>
        </p:txBody>
      </p:sp>
      <p:pic>
        <p:nvPicPr>
          <p:cNvPr id="21506" name="Picture 2" descr="Coronary circulation anterior view (diagram)">
            <a:extLst>
              <a:ext uri="{FF2B5EF4-FFF2-40B4-BE49-F238E27FC236}">
                <a16:creationId xmlns:a16="http://schemas.microsoft.com/office/drawing/2014/main" id="{05F1FE3D-755A-2E11-5E82-DC823F16A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61" y="777240"/>
            <a:ext cx="4106451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ronary circulation posterior view (diagram)">
            <a:extLst>
              <a:ext uri="{FF2B5EF4-FFF2-40B4-BE49-F238E27FC236}">
                <a16:creationId xmlns:a16="http://schemas.microsoft.com/office/drawing/2014/main" id="{A4CC5F0B-5E61-2377-2B58-C701EA031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61" y="4041648"/>
            <a:ext cx="410645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33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439C26-5DEA-57B6-1ACD-18F73EB5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49" y="282102"/>
            <a:ext cx="11079804" cy="130350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The vascularization of the heart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10C835-592D-38BD-7A99-16E29E15F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6502"/>
            <a:ext cx="10951723" cy="55447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" dirty="0"/>
              <a:t>The coronary arteries receive 5-10% of the coronary artery</a:t>
            </a:r>
          </a:p>
          <a:p>
            <a:pPr marL="0" indent="0" algn="just">
              <a:buNone/>
            </a:pPr>
            <a:r>
              <a:rPr lang="en" dirty="0"/>
              <a:t>• their diameter: 1.5 - 5.0mm</a:t>
            </a:r>
          </a:p>
          <a:p>
            <a:pPr marL="0" indent="0" algn="just">
              <a:buNone/>
            </a:pPr>
            <a:r>
              <a:rPr lang="en" dirty="0"/>
              <a:t>• they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arise from the coronary ostia </a:t>
            </a:r>
            <a:r>
              <a:rPr lang="en" dirty="0"/>
              <a:t>(the right one is higher)</a:t>
            </a:r>
          </a:p>
          <a:p>
            <a:pPr marL="0" indent="0" algn="just">
              <a:buNone/>
            </a:pPr>
            <a:r>
              <a:rPr lang="en" dirty="0"/>
              <a:t>• together with their branches they form:</a:t>
            </a:r>
          </a:p>
          <a:p>
            <a:pPr marL="457200" lvl="1" indent="0" algn="just">
              <a:buNone/>
            </a:pPr>
            <a:r>
              <a:rPr lang="en" dirty="0"/>
              <a:t>a crown in the atrioventricular groove (hence their name)</a:t>
            </a:r>
          </a:p>
          <a:p>
            <a:pPr marL="457200" lvl="1" indent="0" algn="just">
              <a:buNone/>
            </a:pPr>
            <a:r>
              <a:rPr lang="en" dirty="0"/>
              <a:t>a loop during their course in the interventricular grooves</a:t>
            </a:r>
          </a:p>
          <a:p>
            <a:pPr marL="0" indent="0" algn="just">
              <a:buNone/>
            </a:pPr>
            <a:r>
              <a:rPr lang="en" dirty="0"/>
              <a:t>• they travel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under the epicardium </a:t>
            </a:r>
            <a:r>
              <a:rPr lang="en" dirty="0"/>
              <a:t>- sometimes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intramyocardially</a:t>
            </a:r>
            <a:r>
              <a:rPr lang="en" dirty="0"/>
              <a:t> (a problem in CAB-surgery)</a:t>
            </a:r>
          </a:p>
          <a:p>
            <a:pPr marL="0" indent="0" algn="just">
              <a:buNone/>
            </a:pPr>
            <a:r>
              <a:rPr lang="en" dirty="0"/>
              <a:t>• they form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2 networks</a:t>
            </a:r>
            <a:r>
              <a:rPr lang="en" dirty="0"/>
              <a:t>: the </a:t>
            </a:r>
            <a:r>
              <a:rPr lang="en" b="1" u="sng" dirty="0">
                <a:solidFill>
                  <a:schemeClr val="accent6">
                    <a:lumMod val="50000"/>
                  </a:schemeClr>
                </a:solidFill>
              </a:rPr>
              <a:t>myocardial and the subendocardial</a:t>
            </a:r>
          </a:p>
          <a:p>
            <a:pPr marL="0" indent="0" algn="just">
              <a:buNone/>
            </a:pPr>
            <a:r>
              <a:rPr lang="en" dirty="0"/>
              <a:t>• </a:t>
            </a:r>
            <a:r>
              <a:rPr lang="en" u="sng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n" b="1" u="sng" dirty="0">
                <a:solidFill>
                  <a:schemeClr val="accent6">
                    <a:lumMod val="50000"/>
                  </a:schemeClr>
                </a:solidFill>
              </a:rPr>
              <a:t>collateral circulation network” </a:t>
            </a:r>
            <a:r>
              <a:rPr lang="en" dirty="0"/>
              <a:t>(particularly important in the development of an OME)</a:t>
            </a:r>
          </a:p>
          <a:p>
            <a:pPr marL="0" indent="0" algn="just">
              <a:buNone/>
            </a:pPr>
            <a:r>
              <a:rPr lang="en" dirty="0"/>
              <a:t>• the coronary tree is functionally divided into: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1) the LAD system, 2) the </a:t>
            </a:r>
            <a:r>
              <a:rPr lang="en" b="1" dirty="0" err="1">
                <a:solidFill>
                  <a:schemeClr val="accent6">
                    <a:lumMod val="50000"/>
                  </a:schemeClr>
                </a:solidFill>
              </a:rPr>
              <a:t>LCx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 system, and 3) the RCA system</a:t>
            </a:r>
          </a:p>
          <a:p>
            <a:pPr marL="0" indent="0" algn="just">
              <a:buNone/>
            </a:pPr>
            <a:r>
              <a:rPr lang="en" dirty="0"/>
              <a:t>• The origin of the PDA determines the predominance of the right or left system (in 85% it arises from the RCA and the circulation is right-dominant)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7196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D1F0B5-1602-2434-B03B-590D39947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2296"/>
            <a:ext cx="10588752" cy="777240"/>
          </a:xfrm>
        </p:spPr>
        <p:txBody>
          <a:bodyPr/>
          <a:lstStyle/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Innervation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heart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B8919C-E81D-BF32-A363-E4E1A1D1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06" y="1272618"/>
            <a:ext cx="8050152" cy="542993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de-CH" dirty="0"/>
              <a:t>The </a:t>
            </a:r>
            <a:r>
              <a:rPr lang="de-CH" dirty="0" err="1"/>
              <a:t>heart</a:t>
            </a:r>
            <a:r>
              <a:rPr lang="de-CH" dirty="0"/>
              <a:t> </a:t>
            </a:r>
            <a:r>
              <a:rPr lang="de-CH" dirty="0" err="1"/>
              <a:t>receives</a:t>
            </a:r>
            <a:r>
              <a:rPr lang="de-CH" dirty="0"/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intrinsic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extrinsic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innervation</a:t>
            </a:r>
            <a:r>
              <a:rPr lang="de-CH" dirty="0"/>
              <a:t>,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allows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continue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beat</a:t>
            </a:r>
            <a:r>
              <a:rPr lang="de-CH" dirty="0"/>
              <a:t> </a:t>
            </a:r>
            <a:r>
              <a:rPr lang="de-CH" dirty="0" err="1"/>
              <a:t>independently</a:t>
            </a:r>
            <a:r>
              <a:rPr lang="de-CH" dirty="0"/>
              <a:t>, </a:t>
            </a:r>
            <a:r>
              <a:rPr lang="de-CH" dirty="0" err="1"/>
              <a:t>even</a:t>
            </a:r>
            <a:r>
              <a:rPr lang="de-CH" dirty="0"/>
              <a:t> </a:t>
            </a: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its</a:t>
            </a:r>
            <a:r>
              <a:rPr lang="de-CH" dirty="0"/>
              <a:t> nerve </a:t>
            </a:r>
            <a:r>
              <a:rPr lang="de-CH" dirty="0" err="1"/>
              <a:t>supply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disrupted</a:t>
            </a:r>
            <a:r>
              <a:rPr lang="de-CH" dirty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de-CH" dirty="0"/>
              <a:t>The </a:t>
            </a:r>
            <a:r>
              <a:rPr lang="de-CH" dirty="0" err="1"/>
              <a:t>intrinsic</a:t>
            </a:r>
            <a:r>
              <a:rPr lang="de-CH" dirty="0"/>
              <a:t> </a:t>
            </a:r>
            <a:r>
              <a:rPr lang="de-CH" dirty="0" err="1"/>
              <a:t>conducting</a:t>
            </a:r>
            <a:r>
              <a:rPr lang="de-CH" dirty="0"/>
              <a:t> </a:t>
            </a:r>
            <a:r>
              <a:rPr lang="de-CH" dirty="0" err="1"/>
              <a:t>system</a:t>
            </a:r>
            <a:r>
              <a:rPr lang="de-CH" dirty="0"/>
              <a:t> </a:t>
            </a:r>
            <a:r>
              <a:rPr lang="de-CH" dirty="0" err="1"/>
              <a:t>initiates</a:t>
            </a:r>
            <a:r>
              <a:rPr lang="de-CH" dirty="0"/>
              <a:t> and </a:t>
            </a:r>
            <a:r>
              <a:rPr lang="de-CH" dirty="0" err="1"/>
              <a:t>controls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contractions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heart</a:t>
            </a:r>
            <a:r>
              <a:rPr lang="de-CH" dirty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de-CH" dirty="0"/>
              <a:t>The </a:t>
            </a:r>
            <a:r>
              <a:rPr lang="de-CH" dirty="0" err="1"/>
              <a:t>contractions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regulated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an </a:t>
            </a:r>
            <a:r>
              <a:rPr lang="de-CH" dirty="0" err="1"/>
              <a:t>extrinsic</a:t>
            </a:r>
            <a:r>
              <a:rPr lang="de-CH" dirty="0"/>
              <a:t> </a:t>
            </a:r>
            <a:r>
              <a:rPr lang="de-CH" dirty="0" err="1"/>
              <a:t>regulatory</a:t>
            </a:r>
            <a:r>
              <a:rPr lang="de-CH" dirty="0"/>
              <a:t> </a:t>
            </a:r>
            <a:r>
              <a:rPr lang="de-CH" dirty="0" err="1"/>
              <a:t>system</a:t>
            </a:r>
            <a:r>
              <a:rPr lang="de-CH" dirty="0"/>
              <a:t>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consists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autonomic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nerve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fibers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originate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a network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nerves</a:t>
            </a:r>
            <a:r>
              <a:rPr lang="de-CH" dirty="0"/>
              <a:t> also </a:t>
            </a:r>
            <a:r>
              <a:rPr lang="de-CH" dirty="0" err="1"/>
              <a:t>known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 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cardiac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plexus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de-CH" dirty="0"/>
              <a:t>The </a:t>
            </a:r>
            <a:r>
              <a:rPr lang="de-CH" dirty="0" err="1"/>
              <a:t>cardiac</a:t>
            </a:r>
            <a:r>
              <a:rPr lang="de-CH" dirty="0"/>
              <a:t> </a:t>
            </a:r>
            <a:r>
              <a:rPr lang="de-CH" dirty="0" err="1"/>
              <a:t>plexus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formed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both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sympathetic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parasympathetic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nerve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fibers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as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well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as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visceral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afferent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fibers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conveying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reflexive and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nociceptive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fibers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heart</a:t>
            </a:r>
            <a:r>
              <a:rPr lang="de-CH" dirty="0"/>
              <a:t>. It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located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anterior </a:t>
            </a:r>
            <a:r>
              <a:rPr lang="de-CH" dirty="0" err="1"/>
              <a:t>surface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trachea</a:t>
            </a:r>
            <a:r>
              <a:rPr lang="de-CH" dirty="0"/>
              <a:t> and </a:t>
            </a:r>
            <a:r>
              <a:rPr lang="de-CH" dirty="0" err="1"/>
              <a:t>along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posterior</a:t>
            </a:r>
            <a:r>
              <a:rPr lang="de-CH" dirty="0"/>
              <a:t> </a:t>
            </a:r>
            <a:r>
              <a:rPr lang="de-CH" dirty="0" err="1"/>
              <a:t>surface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ascending</a:t>
            </a:r>
            <a:r>
              <a:rPr lang="de-CH" dirty="0"/>
              <a:t> </a:t>
            </a:r>
            <a:r>
              <a:rPr lang="de-CH" dirty="0" err="1"/>
              <a:t>aorta</a:t>
            </a:r>
            <a:r>
              <a:rPr lang="de-CH" dirty="0"/>
              <a:t> and </a:t>
            </a:r>
            <a:r>
              <a:rPr lang="de-CH" dirty="0" err="1"/>
              <a:t>pulmonary</a:t>
            </a:r>
            <a:r>
              <a:rPr lang="de-CH" dirty="0"/>
              <a:t> </a:t>
            </a:r>
            <a:r>
              <a:rPr lang="de-CH" dirty="0" err="1"/>
              <a:t>trunk</a:t>
            </a:r>
            <a:r>
              <a:rPr lang="de-CH" dirty="0"/>
              <a:t>.</a:t>
            </a:r>
          </a:p>
          <a:p>
            <a:pPr algn="just"/>
            <a:r>
              <a:rPr lang="de-CH" dirty="0"/>
              <a:t> 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sympathetic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innervation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heart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comes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sympathetic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trunk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while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parasympathetic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innervation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originates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vagus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nerve (CN X). </a:t>
            </a:r>
            <a:r>
              <a:rPr lang="de-CH" dirty="0"/>
              <a:t>The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cardiac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plexus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is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responsible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for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influencing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heart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rate,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cardiac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output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, and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contraction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force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50000"/>
                  </a:schemeClr>
                </a:solidFill>
              </a:rPr>
              <a:t>heart</a:t>
            </a:r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l-GR" dirty="0"/>
          </a:p>
        </p:txBody>
      </p:sp>
      <p:pic>
        <p:nvPicPr>
          <p:cNvPr id="23554" name="Picture 2" descr="Cardiac plexus (Plexus cardiacus); Image: Yousun Koh">
            <a:extLst>
              <a:ext uri="{FF2B5EF4-FFF2-40B4-BE49-F238E27FC236}">
                <a16:creationId xmlns:a16="http://schemas.microsoft.com/office/drawing/2014/main" id="{46CC5CEE-4036-CCF8-B4F6-33BD7612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22" y="1451113"/>
            <a:ext cx="3297477" cy="478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76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CB7FB6-4966-3FD6-111E-2318BBA6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42" y="179109"/>
            <a:ext cx="4559474" cy="970961"/>
          </a:xfrm>
        </p:spPr>
        <p:txBody>
          <a:bodyPr>
            <a:normAutofit fontScale="90000"/>
          </a:bodyPr>
          <a:lstStyle/>
          <a:p>
            <a:pPr algn="ctr"/>
            <a:r>
              <a:rPr lang="de-CH" b="1" dirty="0">
                <a:solidFill>
                  <a:srgbClr val="C00000"/>
                </a:solidFill>
              </a:rPr>
              <a:t>Key </a:t>
            </a:r>
            <a:r>
              <a:rPr lang="de-CH" b="1" dirty="0" err="1">
                <a:solidFill>
                  <a:srgbClr val="C00000"/>
                </a:solidFill>
              </a:rPr>
              <a:t>points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about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the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innervation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of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the</a:t>
            </a:r>
            <a:r>
              <a:rPr lang="de-CH" b="1" dirty="0">
                <a:solidFill>
                  <a:srgbClr val="C00000"/>
                </a:solidFill>
              </a:rPr>
              <a:t> </a:t>
            </a:r>
            <a:r>
              <a:rPr lang="de-CH" b="1" dirty="0" err="1">
                <a:solidFill>
                  <a:srgbClr val="C00000"/>
                </a:solidFill>
              </a:rPr>
              <a:t>heart</a:t>
            </a:r>
            <a:endParaRPr lang="el-GR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6198D9D-2677-DC6A-BD6E-37ECDDF6AC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765469"/>
              </p:ext>
            </p:extLst>
          </p:nvPr>
        </p:nvGraphicFramePr>
        <p:xfrm>
          <a:off x="4910204" y="0"/>
          <a:ext cx="7281796" cy="6789416"/>
        </p:xfrm>
        <a:graphic>
          <a:graphicData uri="http://schemas.openxmlformats.org/drawingml/2006/table">
            <a:tbl>
              <a:tblPr/>
              <a:tblGrid>
                <a:gridCol w="1553226">
                  <a:extLst>
                    <a:ext uri="{9D8B030D-6E8A-4147-A177-3AD203B41FA5}">
                      <a16:colId xmlns:a16="http://schemas.microsoft.com/office/drawing/2014/main" val="397357360"/>
                    </a:ext>
                  </a:extLst>
                </a:gridCol>
                <a:gridCol w="5728570">
                  <a:extLst>
                    <a:ext uri="{9D8B030D-6E8A-4147-A177-3AD203B41FA5}">
                      <a16:colId xmlns:a16="http://schemas.microsoft.com/office/drawing/2014/main" val="2375738935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2000" b="1" u="sng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Sympathetic (efferent fibers</a:t>
                      </a:r>
                    </a:p>
                  </a:txBody>
                  <a:tcPr marL="67151" marR="67151" marT="44767" marB="44767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Superior,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middle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, inferior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cervical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thoracic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cardiac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nerves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(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from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superior,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middle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and inferior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cervical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upper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thoracic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paravertebral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ganglia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)</a:t>
                      </a:r>
                      <a:br>
                        <a:rPr lang="de-CH" sz="18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8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Function</a:t>
                      </a:r>
                      <a:r>
                        <a:rPr lang="de-CH" sz="1800" b="1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increase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heart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rate,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increasing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force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contraction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myocardium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increasing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blood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flow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in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coronary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vessels</a:t>
                      </a:r>
                      <a:endParaRPr lang="de-CH" sz="18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67151" marR="67151" marT="44767" marB="44767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713317"/>
                  </a:ext>
                </a:extLst>
              </a:tr>
              <a:tr h="130837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2000" b="1" u="sng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Parasympathetic (efferent) fibers</a:t>
                      </a:r>
                    </a:p>
                  </a:txBody>
                  <a:tcPr marL="67151" marR="67151" marT="44767" marB="44767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Cervical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thoracic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cardiac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branches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vagus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nerves</a:t>
                      </a:r>
                      <a:br>
                        <a:rPr lang="de-CH" sz="18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8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Function</a:t>
                      </a:r>
                      <a:r>
                        <a:rPr lang="de-CH" sz="1800" b="1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reduce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heart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rate,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reduce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force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contraction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myocardium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vasoconstriction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aa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.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coronariae</a:t>
                      </a:r>
                      <a:endParaRPr lang="de-CH" sz="18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67151" marR="67151" marT="44767" marB="44767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742804"/>
                  </a:ext>
                </a:extLst>
              </a:tr>
              <a:tr h="2081986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2000" b="1" u="sng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Afferent fibers</a:t>
                      </a:r>
                    </a:p>
                  </a:txBody>
                  <a:tcPr marL="67151" marR="67151" marT="44767" marB="44767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Afferents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return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via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both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sympathetic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parasympathetic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pathways</a:t>
                      </a:r>
                      <a:br>
                        <a:rPr lang="de-CH" sz="18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br>
                        <a:rPr lang="de-CH" sz="18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800" b="0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Cervical</a:t>
                      </a:r>
                      <a:r>
                        <a:rPr lang="de-CH" sz="18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and </a:t>
                      </a:r>
                      <a:r>
                        <a:rPr lang="de-CH" sz="1800" b="0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thoracic</a:t>
                      </a:r>
                      <a:r>
                        <a:rPr lang="de-CH" sz="18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800" b="0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cardiac</a:t>
                      </a:r>
                      <a:r>
                        <a:rPr lang="de-CH" sz="18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800" b="0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branches</a:t>
                      </a:r>
                      <a:r>
                        <a:rPr lang="de-CH" sz="18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800" b="0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of</a:t>
                      </a:r>
                      <a:r>
                        <a:rPr lang="de-CH" sz="18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800" b="0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vagus</a:t>
                      </a:r>
                      <a:r>
                        <a:rPr lang="de-CH" sz="18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800" b="0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nerves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800" b="1" dirty="0" err="1">
                          <a:solidFill>
                            <a:srgbClr val="495354"/>
                          </a:solidFill>
                          <a:effectLst/>
                        </a:rPr>
                        <a:t>Function</a:t>
                      </a:r>
                      <a:r>
                        <a:rPr lang="de-CH" sz="1800" b="1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feedback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on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blood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pressure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blood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chemistry</a:t>
                      </a:r>
                      <a:br>
                        <a:rPr lang="de-CH" sz="18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800" b="0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Cervical</a:t>
                      </a:r>
                      <a:r>
                        <a:rPr lang="de-CH" sz="18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and </a:t>
                      </a:r>
                      <a:r>
                        <a:rPr lang="de-CH" sz="1800" b="0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thoracic</a:t>
                      </a:r>
                      <a:r>
                        <a:rPr lang="de-CH" sz="18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800" b="0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cardiac</a:t>
                      </a:r>
                      <a:r>
                        <a:rPr lang="de-CH" sz="18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800" b="0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nerves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feedback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on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pain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sensation</a:t>
                      </a:r>
                      <a:endParaRPr lang="de-CH" sz="18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67151" marR="67151" marT="44767" marB="44767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6396"/>
                  </a:ext>
                </a:extLst>
              </a:tr>
              <a:tr h="1443492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Conduction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system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of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the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heart</a:t>
                      </a:r>
                      <a:endParaRPr lang="de-CH" sz="20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lutoSansMedium"/>
                      </a:endParaRPr>
                    </a:p>
                  </a:txBody>
                  <a:tcPr marL="67151" marR="67151" marT="44767" marB="44767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Sinuatrial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(SA) node</a:t>
                      </a:r>
                      <a:b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Atrioventricular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(AV) node</a:t>
                      </a:r>
                      <a:b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AV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bundle</a:t>
                      </a:r>
                      <a:b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Right and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branches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the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bundle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His</a:t>
                      </a:r>
                      <a:b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Subendocardial</a:t>
                      </a:r>
                      <a:r>
                        <a:rPr lang="de-CH" sz="1800" dirty="0">
                          <a:solidFill>
                            <a:srgbClr val="495354"/>
                          </a:solidFill>
                          <a:effectLst/>
                        </a:rPr>
                        <a:t> Purkinje </a:t>
                      </a:r>
                      <a:r>
                        <a:rPr lang="de-CH" sz="1800" dirty="0" err="1">
                          <a:solidFill>
                            <a:srgbClr val="495354"/>
                          </a:solidFill>
                          <a:effectLst/>
                        </a:rPr>
                        <a:t>fibers</a:t>
                      </a:r>
                      <a:endParaRPr lang="de-CH" sz="18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67151" marR="67151" marT="44767" marB="44767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04707"/>
                  </a:ext>
                </a:extLst>
              </a:tr>
            </a:tbl>
          </a:graphicData>
        </a:graphic>
      </p:graphicFrame>
      <p:pic>
        <p:nvPicPr>
          <p:cNvPr id="5" name="Picture 2" descr="Advanced - Cardiac Conduction - Embryology">
            <a:extLst>
              <a:ext uri="{FF2B5EF4-FFF2-40B4-BE49-F238E27FC236}">
                <a16:creationId xmlns:a16="http://schemas.microsoft.com/office/drawing/2014/main" id="{BA796468-8F5E-19F1-AE7A-72C9AC3A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r="23605" b="2"/>
          <a:stretch>
            <a:fillRect/>
          </a:stretch>
        </p:blipFill>
        <p:spPr bwMode="auto">
          <a:xfrm>
            <a:off x="137786" y="2827654"/>
            <a:ext cx="4434484" cy="36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91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00887A-BD12-0BBF-5786-5CBD252D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113122"/>
            <a:ext cx="10493524" cy="2058578"/>
          </a:xfrm>
        </p:spPr>
        <p:txBody>
          <a:bodyPr>
            <a:normAutofit/>
          </a:bodyPr>
          <a:lstStyle/>
          <a:p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Conduction system of the heart</a:t>
            </a:r>
            <a:br>
              <a:rPr lang="en" dirty="0"/>
            </a:br>
            <a:endParaRPr lang="el-GR" dirty="0"/>
          </a:p>
        </p:txBody>
      </p:sp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1108E5-5A56-177D-6EAF-1B39ADE1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2" y="1114816"/>
            <a:ext cx="6114091" cy="57431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" sz="3000" b="1" u="sng" dirty="0">
                <a:solidFill>
                  <a:schemeClr val="accent6">
                    <a:lumMod val="50000"/>
                  </a:schemeClr>
                </a:solidFill>
              </a:rPr>
              <a:t>Sinus Location: </a:t>
            </a:r>
            <a:r>
              <a:rPr lang="en" sz="2400" dirty="0"/>
              <a:t>is the main center, located in the </a:t>
            </a:r>
            <a:r>
              <a:rPr lang="en" sz="2400" dirty="0">
                <a:solidFill>
                  <a:schemeClr val="accent6">
                    <a:lumMod val="50000"/>
                  </a:schemeClr>
                </a:solidFill>
              </a:rPr>
              <a:t>right atrium</a:t>
            </a:r>
            <a:r>
              <a:rPr lang="en" sz="2400" dirty="0"/>
              <a:t>. Also, is called </a:t>
            </a:r>
            <a:r>
              <a:rPr lang="en" sz="2400" b="1" u="sng" dirty="0">
                <a:solidFill>
                  <a:schemeClr val="accent6">
                    <a:lumMod val="75000"/>
                  </a:schemeClr>
                </a:solidFill>
              </a:rPr>
              <a:t>the pacemaker of the heart, because it generates the impulse.</a:t>
            </a:r>
          </a:p>
          <a:p>
            <a:pPr algn="just"/>
            <a:endParaRPr lang="en" sz="2400" dirty="0"/>
          </a:p>
          <a:p>
            <a:pPr marL="0" indent="0" algn="just">
              <a:buNone/>
            </a:pPr>
            <a:r>
              <a:rPr lang="en" sz="2400" dirty="0"/>
              <a:t>Internodal bundles Central sinus artery</a:t>
            </a:r>
          </a:p>
          <a:p>
            <a:pPr algn="just"/>
            <a:r>
              <a:rPr lang="en" sz="3000" b="1" u="sng" dirty="0">
                <a:solidFill>
                  <a:schemeClr val="accent6">
                    <a:lumMod val="50000"/>
                  </a:schemeClr>
                </a:solidFill>
              </a:rPr>
              <a:t>AV node (Triangle of Koch): </a:t>
            </a:r>
            <a:r>
              <a:rPr lang="en" sz="2400" dirty="0"/>
              <a:t>is located </a:t>
            </a:r>
            <a:r>
              <a:rPr lang="en" sz="2400" dirty="0">
                <a:solidFill>
                  <a:schemeClr val="accent6">
                    <a:lumMod val="50000"/>
                  </a:schemeClr>
                </a:solidFill>
              </a:rPr>
              <a:t>at the junction of the atria and the ventricles. </a:t>
            </a:r>
          </a:p>
          <a:p>
            <a:pPr marL="0" indent="0" algn="just">
              <a:buNone/>
            </a:pPr>
            <a:endParaRPr lang="en" sz="2400" dirty="0"/>
          </a:p>
          <a:p>
            <a:pPr algn="just"/>
            <a:r>
              <a:rPr lang="en" sz="3000" b="1" u="sng" dirty="0">
                <a:solidFill>
                  <a:schemeClr val="accent6">
                    <a:lumMod val="50000"/>
                  </a:schemeClr>
                </a:solidFill>
              </a:rPr>
              <a:t>AV bundle (trunk of AV bundle - bundle of His)</a:t>
            </a:r>
            <a:r>
              <a:rPr lang="en" sz="2400" dirty="0"/>
              <a:t>: is located in the interventricular septum</a:t>
            </a:r>
          </a:p>
          <a:p>
            <a:pPr marL="0" indent="0" algn="just">
              <a:buNone/>
            </a:pPr>
            <a:endParaRPr lang="en" sz="2400" dirty="0"/>
          </a:p>
          <a:p>
            <a:pPr algn="just"/>
            <a:r>
              <a:rPr lang="en" sz="3000" b="1" u="sng" dirty="0">
                <a:solidFill>
                  <a:schemeClr val="accent6">
                    <a:lumMod val="50000"/>
                  </a:schemeClr>
                </a:solidFill>
              </a:rPr>
              <a:t>Purkinje fibers: </a:t>
            </a:r>
            <a:r>
              <a:rPr lang="en" sz="2400" dirty="0"/>
              <a:t>are located inside the walls of the ventricle</a:t>
            </a:r>
          </a:p>
          <a:p>
            <a:endParaRPr lang="en" sz="1400" dirty="0"/>
          </a:p>
          <a:p>
            <a:endParaRPr lang="en" sz="1400" dirty="0"/>
          </a:p>
          <a:p>
            <a:endParaRPr lang="el-GR" sz="1400" dirty="0"/>
          </a:p>
        </p:txBody>
      </p:sp>
      <p:pic>
        <p:nvPicPr>
          <p:cNvPr id="25602" name="Picture 2" descr="Sinuatrial node (Nodus sinuatrialis); Image: Yousun Koh">
            <a:extLst>
              <a:ext uri="{FF2B5EF4-FFF2-40B4-BE49-F238E27FC236}">
                <a16:creationId xmlns:a16="http://schemas.microsoft.com/office/drawing/2014/main" id="{039DF1E3-C50B-ECB6-6A39-5B4030C5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72" y="776006"/>
            <a:ext cx="2901132" cy="223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Atrioventricular node (Nodus atrioventricularis); Image: Yousun Koh">
            <a:extLst>
              <a:ext uri="{FF2B5EF4-FFF2-40B4-BE49-F238E27FC236}">
                <a16:creationId xmlns:a16="http://schemas.microsoft.com/office/drawing/2014/main" id="{AE4C58EA-5AFA-7E43-06A5-E0480FCC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345" y="776006"/>
            <a:ext cx="2546526" cy="21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Atrioventricular bundle (of His) (Fasciculus atrioventricularis); Image: Yousun Koh">
            <a:extLst>
              <a:ext uri="{FF2B5EF4-FFF2-40B4-BE49-F238E27FC236}">
                <a16:creationId xmlns:a16="http://schemas.microsoft.com/office/drawing/2014/main" id="{F22AC125-3846-2B10-207C-E5AF7F762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81" y="3007151"/>
            <a:ext cx="2546525" cy="20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Left branch of atrioventricular bundle (Crus sinistrum fasciculi atrioventricularis); Image: Yousun Koh">
            <a:extLst>
              <a:ext uri="{FF2B5EF4-FFF2-40B4-BE49-F238E27FC236}">
                <a16:creationId xmlns:a16="http://schemas.microsoft.com/office/drawing/2014/main" id="{E1D2F255-9AB7-4099-B970-A5BBBD7F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345" y="2953599"/>
            <a:ext cx="2546526" cy="20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Right branch of atrioventricular bundle (Crus dextrum fasciculi atrioventricularis); Image: Yousun Koh">
            <a:extLst>
              <a:ext uri="{FF2B5EF4-FFF2-40B4-BE49-F238E27FC236}">
                <a16:creationId xmlns:a16="http://schemas.microsoft.com/office/drawing/2014/main" id="{D27AEC21-E39C-3BC7-1CC3-E69991DD4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79" y="5012176"/>
            <a:ext cx="2546525" cy="184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Subendocardiac branches of atrioventricular bundle (Rami subendocardiales fasciculi atrioventricularis); Image: Yousun Koh">
            <a:extLst>
              <a:ext uri="{FF2B5EF4-FFF2-40B4-BE49-F238E27FC236}">
                <a16:creationId xmlns:a16="http://schemas.microsoft.com/office/drawing/2014/main" id="{BC548794-E20E-CBB9-7916-2C058564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06" y="5012176"/>
            <a:ext cx="2453964" cy="184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38776C-60B8-BCB3-25CC-845B06B9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86" y="0"/>
            <a:ext cx="10133814" cy="990600"/>
          </a:xfrm>
        </p:spPr>
        <p:txBody>
          <a:bodyPr/>
          <a:lstStyle/>
          <a:p>
            <a:pPr algn="ctr"/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Lymphatics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heart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EDCEB9-7760-EDE1-D923-CBFEF8A61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79" y="1124537"/>
            <a:ext cx="5944311" cy="550250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de-CH" sz="2400" dirty="0"/>
              <a:t>Like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other</a:t>
            </a:r>
            <a:r>
              <a:rPr lang="de-CH" sz="2400" dirty="0"/>
              <a:t> </a:t>
            </a:r>
            <a:r>
              <a:rPr lang="de-CH" sz="2400" dirty="0" err="1"/>
              <a:t>organs</a:t>
            </a:r>
            <a:r>
              <a:rPr lang="de-CH" sz="2400" dirty="0"/>
              <a:t> in </a:t>
            </a:r>
            <a:r>
              <a:rPr lang="de-CH" sz="2400" dirty="0" err="1"/>
              <a:t>our</a:t>
            </a:r>
            <a:r>
              <a:rPr lang="de-CH" sz="2400" dirty="0"/>
              <a:t> </a:t>
            </a:r>
            <a:r>
              <a:rPr lang="de-CH" sz="2400" dirty="0" err="1"/>
              <a:t>body</a:t>
            </a:r>
            <a:r>
              <a:rPr lang="de-CH" sz="2400" dirty="0"/>
              <a:t>,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heart</a:t>
            </a:r>
            <a:r>
              <a:rPr lang="de-CH" sz="2400" dirty="0"/>
              <a:t> also </a:t>
            </a:r>
            <a:r>
              <a:rPr lang="de-CH" sz="2400" dirty="0" err="1"/>
              <a:t>needs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have</a:t>
            </a:r>
            <a:r>
              <a:rPr lang="de-CH" sz="2400" dirty="0"/>
              <a:t> </a:t>
            </a:r>
            <a:r>
              <a:rPr lang="de-CH" sz="2400" dirty="0" err="1"/>
              <a:t>interstitial</a:t>
            </a:r>
            <a:r>
              <a:rPr lang="de-CH" sz="2400" dirty="0"/>
              <a:t> fluid </a:t>
            </a:r>
            <a:r>
              <a:rPr lang="de-CH" sz="2400" dirty="0" err="1"/>
              <a:t>drained</a:t>
            </a:r>
            <a:r>
              <a:rPr lang="de-CH" sz="2400" dirty="0"/>
              <a:t> </a:t>
            </a:r>
            <a:r>
              <a:rPr lang="de-CH" sz="2400" dirty="0" err="1"/>
              <a:t>from</a:t>
            </a:r>
            <a:r>
              <a:rPr lang="de-CH" sz="2400" dirty="0"/>
              <a:t> </a:t>
            </a:r>
            <a:r>
              <a:rPr lang="de-CH" sz="2400" dirty="0" err="1"/>
              <a:t>its</a:t>
            </a:r>
            <a:r>
              <a:rPr lang="de-CH" sz="2400" dirty="0"/>
              <a:t> </a:t>
            </a:r>
            <a:r>
              <a:rPr lang="de-CH" sz="2400" dirty="0" err="1"/>
              <a:t>tissues</a:t>
            </a:r>
            <a:r>
              <a:rPr lang="de-CH" sz="2400" dirty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de-CH" sz="2400" dirty="0"/>
              <a:t>Small </a:t>
            </a:r>
            <a:r>
              <a:rPr lang="de-CH" sz="2400" dirty="0" err="1"/>
              <a:t>lymphatic</a:t>
            </a:r>
            <a:r>
              <a:rPr lang="de-CH" sz="2400" dirty="0"/>
              <a:t> </a:t>
            </a:r>
            <a:r>
              <a:rPr lang="de-CH" sz="2400" dirty="0" err="1"/>
              <a:t>vessels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heart</a:t>
            </a:r>
            <a:r>
              <a:rPr lang="de-CH" sz="2400" dirty="0"/>
              <a:t> form </a:t>
            </a:r>
            <a:r>
              <a:rPr lang="de-CH" sz="2400" dirty="0" err="1"/>
              <a:t>three</a:t>
            </a:r>
            <a:r>
              <a:rPr lang="de-CH" sz="2400" dirty="0"/>
              <a:t> </a:t>
            </a:r>
            <a:r>
              <a:rPr lang="de-CH" sz="2400" dirty="0" err="1"/>
              <a:t>plexuses</a:t>
            </a:r>
            <a:r>
              <a:rPr lang="de-CH" sz="2400" dirty="0"/>
              <a:t>: 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subendocardiac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plexus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myocardiac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plexus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 and 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subepicardiac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plexus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de-CH" sz="2400" dirty="0"/>
              <a:t>The </a:t>
            </a:r>
            <a:r>
              <a:rPr lang="de-CH" sz="2400" dirty="0" err="1"/>
              <a:t>subendocardiac</a:t>
            </a:r>
            <a:r>
              <a:rPr lang="de-CH" sz="2400" dirty="0"/>
              <a:t> and </a:t>
            </a:r>
            <a:r>
              <a:rPr lang="de-CH" sz="2400" dirty="0" err="1"/>
              <a:t>myocardiac</a:t>
            </a:r>
            <a:r>
              <a:rPr lang="de-CH" sz="2400" dirty="0"/>
              <a:t> </a:t>
            </a:r>
            <a:r>
              <a:rPr lang="de-CH" sz="2400" dirty="0" err="1"/>
              <a:t>plexus</a:t>
            </a:r>
            <a:r>
              <a:rPr lang="de-CH" sz="2400" dirty="0"/>
              <a:t> drain </a:t>
            </a:r>
            <a:r>
              <a:rPr lang="de-CH" sz="2400" dirty="0" err="1"/>
              <a:t>into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subepicardiac</a:t>
            </a:r>
            <a:r>
              <a:rPr lang="de-CH" sz="2400" dirty="0"/>
              <a:t> </a:t>
            </a:r>
            <a:r>
              <a:rPr lang="de-CH" sz="2400" dirty="0" err="1"/>
              <a:t>plexus</a:t>
            </a:r>
            <a:r>
              <a:rPr lang="de-CH" sz="2400" dirty="0"/>
              <a:t>, </a:t>
            </a:r>
            <a:r>
              <a:rPr lang="de-CH" sz="2400" dirty="0" err="1"/>
              <a:t>which</a:t>
            </a:r>
            <a:r>
              <a:rPr lang="de-CH" sz="2400" dirty="0"/>
              <a:t> in turn </a:t>
            </a:r>
            <a:r>
              <a:rPr lang="de-CH" sz="2400" dirty="0" err="1"/>
              <a:t>gives</a:t>
            </a:r>
            <a:r>
              <a:rPr lang="de-CH" sz="2400" dirty="0"/>
              <a:t> </a:t>
            </a:r>
            <a:r>
              <a:rPr lang="de-CH" sz="2400" dirty="0" err="1"/>
              <a:t>rise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 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coronary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lymphatic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accent6">
                    <a:lumMod val="50000"/>
                  </a:schemeClr>
                </a:solidFill>
              </a:rPr>
              <a:t>trunks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2400" dirty="0"/>
              <a:t>(</a:t>
            </a:r>
            <a:r>
              <a:rPr lang="de-CH" sz="2400" dirty="0" err="1"/>
              <a:t>or</a:t>
            </a:r>
            <a:r>
              <a:rPr lang="de-CH" sz="2400" dirty="0"/>
              <a:t> </a:t>
            </a:r>
            <a:r>
              <a:rPr lang="de-CH" sz="2400" dirty="0" err="1"/>
              <a:t>cardiac</a:t>
            </a:r>
            <a:r>
              <a:rPr lang="de-CH" sz="2400" dirty="0"/>
              <a:t> </a:t>
            </a:r>
            <a:r>
              <a:rPr lang="de-CH" sz="2400" dirty="0" err="1"/>
              <a:t>collecting</a:t>
            </a:r>
            <a:r>
              <a:rPr lang="de-CH" sz="2400" dirty="0"/>
              <a:t> </a:t>
            </a:r>
            <a:r>
              <a:rPr lang="de-CH" sz="2400" dirty="0" err="1"/>
              <a:t>trunks</a:t>
            </a:r>
            <a:r>
              <a:rPr lang="de-CH" sz="2400" dirty="0"/>
              <a:t>) </a:t>
            </a:r>
            <a:r>
              <a:rPr lang="de-CH" sz="2400" dirty="0" err="1"/>
              <a:t>which</a:t>
            </a:r>
            <a:r>
              <a:rPr lang="de-CH" sz="2400" dirty="0"/>
              <a:t> drain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right</a:t>
            </a:r>
            <a:r>
              <a:rPr lang="de-CH" sz="2400" dirty="0"/>
              <a:t> and </a:t>
            </a:r>
            <a:r>
              <a:rPr lang="de-CH" sz="2400" dirty="0" err="1"/>
              <a:t>left</a:t>
            </a:r>
            <a:r>
              <a:rPr lang="de-CH" sz="2400" dirty="0"/>
              <a:t> </a:t>
            </a:r>
            <a:r>
              <a:rPr lang="de-CH" sz="2400" dirty="0" err="1"/>
              <a:t>sides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heart</a:t>
            </a:r>
            <a:r>
              <a:rPr lang="de-CH" sz="2400" dirty="0"/>
              <a:t>, </a:t>
            </a:r>
            <a:r>
              <a:rPr lang="de-CH" sz="2400" dirty="0" err="1"/>
              <a:t>respectively</a:t>
            </a:r>
            <a:r>
              <a:rPr lang="de-CH" sz="2400" dirty="0"/>
              <a:t>.</a:t>
            </a:r>
            <a:endParaRPr lang="el-GR" sz="2400" dirty="0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8853DE92-392A-3630-97BF-FDC470D8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04" y="1124537"/>
            <a:ext cx="5340660" cy="550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28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B96908-4BF4-A9CE-941C-1EE90C79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86" y="0"/>
            <a:ext cx="10922696" cy="1377863"/>
          </a:xfrm>
        </p:spPr>
        <p:txBody>
          <a:bodyPr/>
          <a:lstStyle/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Cardiac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diseases</a:t>
            </a:r>
            <a:br>
              <a:rPr lang="de-CH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DD2AD5-1255-4C0E-E930-AA617938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7" y="713984"/>
            <a:ext cx="11423737" cy="700204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Cardiovascular</a:t>
            </a:r>
            <a:r>
              <a:rPr lang="de-CH" sz="32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diseases</a:t>
            </a:r>
            <a:r>
              <a:rPr lang="de-CH" sz="32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dirty="0" err="1"/>
              <a:t>can</a:t>
            </a:r>
            <a:r>
              <a:rPr lang="de-CH" sz="3200" dirty="0"/>
              <a:t> also </a:t>
            </a:r>
            <a:r>
              <a:rPr lang="de-CH" sz="3200" dirty="0" err="1"/>
              <a:t>solely</a:t>
            </a:r>
            <a:r>
              <a:rPr lang="de-CH" sz="3200" dirty="0"/>
              <a:t> </a:t>
            </a:r>
            <a:r>
              <a:rPr lang="de-CH" sz="3200" dirty="0" err="1"/>
              <a:t>affect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heart</a:t>
            </a:r>
            <a:r>
              <a:rPr lang="de-CH" sz="3200" dirty="0"/>
              <a:t>. </a:t>
            </a:r>
          </a:p>
          <a:p>
            <a:pPr algn="just"/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Cardiomyopathy</a:t>
            </a:r>
            <a:r>
              <a:rPr lang="de-CH" sz="3200" dirty="0"/>
              <a:t> </a:t>
            </a:r>
            <a:r>
              <a:rPr lang="de-CH" sz="3200" dirty="0" err="1"/>
              <a:t>is</a:t>
            </a:r>
            <a:r>
              <a:rPr lang="de-CH" sz="3200" dirty="0"/>
              <a:t> a </a:t>
            </a:r>
            <a:r>
              <a:rPr lang="de-CH" sz="3200" dirty="0" err="1"/>
              <a:t>collection</a:t>
            </a:r>
            <a:r>
              <a:rPr lang="de-CH" sz="3200" dirty="0"/>
              <a:t> </a:t>
            </a:r>
            <a:r>
              <a:rPr lang="de-CH" sz="3200" dirty="0" err="1"/>
              <a:t>of</a:t>
            </a:r>
            <a:r>
              <a:rPr lang="de-CH" sz="3200" dirty="0"/>
              <a:t> </a:t>
            </a:r>
            <a:r>
              <a:rPr lang="de-CH" sz="3200" dirty="0" err="1"/>
              <a:t>diseases</a:t>
            </a:r>
            <a:r>
              <a:rPr lang="de-CH" sz="3200" dirty="0"/>
              <a:t> </a:t>
            </a:r>
            <a:r>
              <a:rPr lang="de-CH" sz="3200" dirty="0" err="1"/>
              <a:t>that</a:t>
            </a:r>
            <a:r>
              <a:rPr lang="de-CH" sz="3200" dirty="0"/>
              <a:t> </a:t>
            </a:r>
            <a:r>
              <a:rPr lang="de-CH" sz="3200" dirty="0" err="1"/>
              <a:t>affects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heart</a:t>
            </a:r>
            <a:r>
              <a:rPr lang="de-CH" sz="3200" dirty="0"/>
              <a:t> </a:t>
            </a:r>
            <a:r>
              <a:rPr lang="de-CH" sz="3200" dirty="0" err="1"/>
              <a:t>muscle</a:t>
            </a:r>
            <a:r>
              <a:rPr lang="de-CH" sz="3200" dirty="0"/>
              <a:t>. The </a:t>
            </a:r>
            <a:r>
              <a:rPr lang="de-CH" sz="3200" dirty="0" err="1"/>
              <a:t>muscle</a:t>
            </a:r>
            <a:r>
              <a:rPr lang="de-CH" sz="3200" dirty="0"/>
              <a:t> </a:t>
            </a:r>
            <a:r>
              <a:rPr lang="de-CH" sz="3200" dirty="0" err="1"/>
              <a:t>can</a:t>
            </a:r>
            <a:r>
              <a:rPr lang="de-CH" sz="3200" dirty="0"/>
              <a:t> </a:t>
            </a:r>
            <a:r>
              <a:rPr lang="de-CH" sz="3200" dirty="0" err="1"/>
              <a:t>become</a:t>
            </a:r>
            <a:r>
              <a:rPr lang="de-CH" sz="3200" dirty="0"/>
              <a:t> </a:t>
            </a:r>
            <a:r>
              <a:rPr lang="de-CH" sz="3200" dirty="0" err="1"/>
              <a:t>enlarged</a:t>
            </a:r>
            <a:r>
              <a:rPr lang="de-CH" sz="3200" dirty="0"/>
              <a:t> (</a:t>
            </a:r>
            <a:r>
              <a:rPr lang="de-CH" sz="3200" dirty="0" err="1"/>
              <a:t>hypertrophic</a:t>
            </a:r>
            <a:r>
              <a:rPr lang="de-CH" sz="3200" dirty="0"/>
              <a:t>) and rigid, </a:t>
            </a:r>
            <a:r>
              <a:rPr lang="de-CH" sz="3200" dirty="0" err="1"/>
              <a:t>causing</a:t>
            </a:r>
            <a:r>
              <a:rPr lang="de-CH" sz="3200" dirty="0"/>
              <a:t> </a:t>
            </a:r>
            <a:r>
              <a:rPr lang="de-CH" sz="3200" dirty="0" err="1"/>
              <a:t>decreased</a:t>
            </a:r>
            <a:r>
              <a:rPr lang="de-CH" sz="3200" dirty="0"/>
              <a:t> </a:t>
            </a:r>
            <a:r>
              <a:rPr lang="de-CH" sz="3200" dirty="0" err="1"/>
              <a:t>heart</a:t>
            </a:r>
            <a:r>
              <a:rPr lang="de-CH" sz="3200" dirty="0"/>
              <a:t> </a:t>
            </a:r>
            <a:r>
              <a:rPr lang="de-CH" sz="3200" dirty="0" err="1"/>
              <a:t>function</a:t>
            </a:r>
            <a:r>
              <a:rPr lang="de-CH" sz="3200" dirty="0"/>
              <a:t>, </a:t>
            </a:r>
            <a:r>
              <a:rPr lang="de-CH" sz="3200" dirty="0" err="1"/>
              <a:t>arrhythmias</a:t>
            </a:r>
            <a:r>
              <a:rPr lang="de-CH" sz="3200" dirty="0"/>
              <a:t> (</a:t>
            </a:r>
            <a:r>
              <a:rPr lang="de-CH" sz="3200" dirty="0" err="1"/>
              <a:t>irregular</a:t>
            </a:r>
            <a:r>
              <a:rPr lang="de-CH" sz="3200" dirty="0"/>
              <a:t> </a:t>
            </a:r>
            <a:r>
              <a:rPr lang="de-CH" sz="3200" dirty="0" err="1"/>
              <a:t>heart</a:t>
            </a:r>
            <a:r>
              <a:rPr lang="de-CH" sz="3200" dirty="0"/>
              <a:t> rate), and </a:t>
            </a:r>
            <a:r>
              <a:rPr lang="de-CH" sz="3200" dirty="0" err="1"/>
              <a:t>sometimes</a:t>
            </a:r>
            <a:r>
              <a:rPr lang="de-CH" sz="3200" dirty="0"/>
              <a:t> </a:t>
            </a:r>
            <a:r>
              <a:rPr lang="de-CH" sz="3200" dirty="0" err="1"/>
              <a:t>even</a:t>
            </a:r>
            <a:r>
              <a:rPr lang="de-CH" sz="3200" dirty="0"/>
              <a:t> </a:t>
            </a:r>
            <a:r>
              <a:rPr lang="de-CH" sz="3200" dirty="0" err="1"/>
              <a:t>heart</a:t>
            </a:r>
            <a:r>
              <a:rPr lang="de-CH" sz="3200" dirty="0"/>
              <a:t> </a:t>
            </a:r>
            <a:r>
              <a:rPr lang="de-CH" sz="3200" dirty="0" err="1"/>
              <a:t>failure</a:t>
            </a:r>
            <a:r>
              <a:rPr lang="de-CH" sz="3200" dirty="0"/>
              <a:t>.</a:t>
            </a:r>
          </a:p>
          <a:p>
            <a:pPr marL="0" indent="0" algn="just">
              <a:buNone/>
            </a:pPr>
            <a:endParaRPr lang="de-CH" sz="3200" dirty="0"/>
          </a:p>
          <a:p>
            <a:pPr algn="just"/>
            <a:r>
              <a:rPr lang="de-CH" sz="3200" dirty="0"/>
              <a:t>The </a:t>
            </a:r>
            <a:r>
              <a:rPr lang="de-CH" sz="3200" dirty="0" err="1"/>
              <a:t>valves</a:t>
            </a:r>
            <a:r>
              <a:rPr lang="de-CH" sz="3200" dirty="0"/>
              <a:t> </a:t>
            </a:r>
            <a:r>
              <a:rPr lang="de-CH" sz="3200" dirty="0" err="1"/>
              <a:t>of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heart</a:t>
            </a:r>
            <a:r>
              <a:rPr lang="de-CH" sz="3200" dirty="0"/>
              <a:t> </a:t>
            </a:r>
            <a:r>
              <a:rPr lang="de-CH" sz="3200" dirty="0" err="1"/>
              <a:t>can</a:t>
            </a:r>
            <a:r>
              <a:rPr lang="de-CH" sz="3200" dirty="0"/>
              <a:t> also </a:t>
            </a:r>
            <a:r>
              <a:rPr lang="de-CH" sz="3200" dirty="0" err="1"/>
              <a:t>be</a:t>
            </a:r>
            <a:r>
              <a:rPr lang="de-CH" sz="3200" dirty="0"/>
              <a:t> </a:t>
            </a:r>
            <a:r>
              <a:rPr lang="de-CH" sz="3200" dirty="0" err="1"/>
              <a:t>affected</a:t>
            </a:r>
            <a:r>
              <a:rPr lang="de-CH" sz="3200" dirty="0"/>
              <a:t> </a:t>
            </a:r>
            <a:r>
              <a:rPr lang="de-CH" sz="3200" dirty="0" err="1"/>
              <a:t>by</a:t>
            </a:r>
            <a:r>
              <a:rPr lang="de-CH" sz="3200" dirty="0"/>
              <a:t> </a:t>
            </a:r>
            <a:r>
              <a:rPr lang="de-CH" sz="3200" dirty="0" err="1"/>
              <a:t>disease</a:t>
            </a:r>
            <a:r>
              <a:rPr lang="de-CH" sz="3200" dirty="0"/>
              <a:t>. </a:t>
            </a:r>
            <a:r>
              <a:rPr lang="de-CH" sz="3200" dirty="0" err="1"/>
              <a:t>There</a:t>
            </a:r>
            <a:r>
              <a:rPr lang="de-CH" sz="3200" dirty="0"/>
              <a:t> are </a:t>
            </a:r>
            <a:r>
              <a:rPr lang="de-CH" sz="3200" dirty="0" err="1"/>
              <a:t>two</a:t>
            </a:r>
            <a:r>
              <a:rPr lang="de-CH" sz="3200" dirty="0"/>
              <a:t> </a:t>
            </a:r>
            <a:r>
              <a:rPr lang="de-CH" sz="3200" dirty="0" err="1"/>
              <a:t>main</a:t>
            </a:r>
            <a:r>
              <a:rPr lang="de-CH" sz="3200" dirty="0"/>
              <a:t> </a:t>
            </a:r>
            <a:r>
              <a:rPr lang="de-CH" sz="3200" dirty="0" err="1"/>
              <a:t>types</a:t>
            </a:r>
            <a:r>
              <a:rPr lang="de-CH" sz="3200" dirty="0"/>
              <a:t>: </a:t>
            </a:r>
          </a:p>
          <a:p>
            <a:pPr algn="just">
              <a:buFont typeface="Wingdings" pitchFamily="2" charset="2"/>
              <a:buChar char="Ø"/>
            </a:pPr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valve</a:t>
            </a:r>
            <a:r>
              <a:rPr lang="de-CH" sz="3200" b="1" u="sng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incompetence</a:t>
            </a:r>
            <a:r>
              <a:rPr lang="de-CH" sz="3200" dirty="0"/>
              <a:t>, in </a:t>
            </a:r>
            <a:r>
              <a:rPr lang="de-CH" sz="3200" dirty="0" err="1"/>
              <a:t>which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valve</a:t>
            </a:r>
            <a:r>
              <a:rPr lang="de-CH" sz="3200" dirty="0"/>
              <a:t> </a:t>
            </a:r>
            <a:r>
              <a:rPr lang="de-CH" sz="3200" dirty="0" err="1"/>
              <a:t>is</a:t>
            </a:r>
            <a:r>
              <a:rPr lang="de-CH" sz="3200" dirty="0"/>
              <a:t> </a:t>
            </a:r>
            <a:r>
              <a:rPr lang="de-CH" sz="3200" dirty="0" err="1"/>
              <a:t>unable</a:t>
            </a:r>
            <a:r>
              <a:rPr lang="de-CH" sz="3200" dirty="0"/>
              <a:t> </a:t>
            </a:r>
            <a:r>
              <a:rPr lang="de-CH" sz="3200" dirty="0" err="1"/>
              <a:t>to</a:t>
            </a:r>
            <a:r>
              <a:rPr lang="de-CH" sz="3200" dirty="0"/>
              <a:t> </a:t>
            </a:r>
            <a:r>
              <a:rPr lang="de-CH" sz="3200" dirty="0" err="1"/>
              <a:t>function</a:t>
            </a:r>
            <a:r>
              <a:rPr lang="de-CH" sz="3200" dirty="0"/>
              <a:t> </a:t>
            </a:r>
            <a:r>
              <a:rPr lang="de-CH" sz="3200" dirty="0" err="1"/>
              <a:t>sufficiently</a:t>
            </a:r>
            <a:r>
              <a:rPr lang="de-CH" sz="3200" dirty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valve</a:t>
            </a:r>
            <a:r>
              <a:rPr lang="de-CH" sz="3200" b="1" u="sng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stenosis</a:t>
            </a:r>
            <a:r>
              <a:rPr lang="de-CH" sz="3200" dirty="0"/>
              <a:t>, </a:t>
            </a:r>
            <a:r>
              <a:rPr lang="de-CH" sz="3200" dirty="0" err="1"/>
              <a:t>where</a:t>
            </a:r>
            <a:r>
              <a:rPr lang="de-CH" sz="3200" dirty="0"/>
              <a:t> 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orifice</a:t>
            </a:r>
            <a:r>
              <a:rPr lang="de-CH" sz="3200" dirty="0"/>
              <a:t> </a:t>
            </a:r>
            <a:r>
              <a:rPr lang="de-CH" sz="3200" dirty="0" err="1"/>
              <a:t>between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valve</a:t>
            </a:r>
            <a:r>
              <a:rPr lang="de-CH" sz="3200" dirty="0"/>
              <a:t> </a:t>
            </a:r>
            <a:r>
              <a:rPr lang="de-CH" sz="3200" dirty="0" err="1"/>
              <a:t>narrows</a:t>
            </a:r>
            <a:r>
              <a:rPr lang="de-CH" sz="3200" dirty="0"/>
              <a:t> </a:t>
            </a:r>
            <a:r>
              <a:rPr lang="de-CH" sz="3200" dirty="0" err="1"/>
              <a:t>as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valve</a:t>
            </a:r>
            <a:r>
              <a:rPr lang="de-CH" sz="3200" dirty="0"/>
              <a:t> </a:t>
            </a:r>
            <a:r>
              <a:rPr lang="de-CH" sz="3200" dirty="0" err="1"/>
              <a:t>is</a:t>
            </a:r>
            <a:r>
              <a:rPr lang="de-CH" sz="3200" dirty="0"/>
              <a:t> </a:t>
            </a:r>
            <a:r>
              <a:rPr lang="de-CH" sz="3200" dirty="0" err="1"/>
              <a:t>unable</a:t>
            </a:r>
            <a:r>
              <a:rPr lang="de-CH" sz="3200" dirty="0"/>
              <a:t> </a:t>
            </a:r>
            <a:r>
              <a:rPr lang="de-CH" sz="3200" dirty="0" err="1"/>
              <a:t>to</a:t>
            </a:r>
            <a:r>
              <a:rPr lang="de-CH" sz="3200" dirty="0"/>
              <a:t> open fully. </a:t>
            </a:r>
          </a:p>
          <a:p>
            <a:pPr algn="just">
              <a:buFont typeface="Wingdings" pitchFamily="2" charset="2"/>
              <a:buChar char="Ø"/>
            </a:pP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Mitral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valve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disease</a:t>
            </a:r>
            <a:r>
              <a:rPr lang="de-CH" sz="3200" dirty="0"/>
              <a:t> </a:t>
            </a:r>
            <a:r>
              <a:rPr lang="de-CH" sz="3200" dirty="0" err="1"/>
              <a:t>affects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mitral </a:t>
            </a:r>
            <a:r>
              <a:rPr lang="de-CH" sz="3200" dirty="0" err="1"/>
              <a:t>valve</a:t>
            </a:r>
            <a:r>
              <a:rPr lang="de-CH" sz="3200" dirty="0"/>
              <a:t> </a:t>
            </a:r>
            <a:r>
              <a:rPr lang="de-CH" sz="3200" dirty="0" err="1"/>
              <a:t>that</a:t>
            </a:r>
            <a:r>
              <a:rPr lang="de-CH" sz="3200" dirty="0"/>
              <a:t> lies </a:t>
            </a:r>
            <a:r>
              <a:rPr lang="de-CH" sz="3200" dirty="0" err="1"/>
              <a:t>between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left</a:t>
            </a:r>
            <a:r>
              <a:rPr lang="de-CH" sz="3200" dirty="0"/>
              <a:t> </a:t>
            </a:r>
            <a:r>
              <a:rPr lang="de-CH" sz="3200" dirty="0" err="1"/>
              <a:t>atrium</a:t>
            </a:r>
            <a:r>
              <a:rPr lang="de-CH" sz="3200" dirty="0"/>
              <a:t> and </a:t>
            </a:r>
            <a:r>
              <a:rPr lang="de-CH" sz="3200" dirty="0" err="1"/>
              <a:t>ventricle</a:t>
            </a:r>
            <a:r>
              <a:rPr lang="de-CH" sz="3200" dirty="0"/>
              <a:t>. It </a:t>
            </a:r>
            <a:r>
              <a:rPr lang="de-CH" sz="3200" dirty="0" err="1"/>
              <a:t>is</a:t>
            </a:r>
            <a:r>
              <a:rPr lang="de-CH" sz="3200" dirty="0"/>
              <a:t> </a:t>
            </a:r>
            <a:r>
              <a:rPr lang="de-CH" sz="3200" dirty="0" err="1"/>
              <a:t>normally</a:t>
            </a:r>
            <a:r>
              <a:rPr lang="de-CH" sz="3200" dirty="0"/>
              <a:t> </a:t>
            </a:r>
            <a:r>
              <a:rPr lang="de-CH" sz="3200" dirty="0" err="1"/>
              <a:t>caused</a:t>
            </a:r>
            <a:r>
              <a:rPr lang="de-CH" sz="3200" dirty="0"/>
              <a:t> </a:t>
            </a:r>
            <a:r>
              <a:rPr lang="de-CH" sz="3200" dirty="0" err="1"/>
              <a:t>by</a:t>
            </a:r>
            <a:r>
              <a:rPr lang="de-CH" sz="3200" dirty="0"/>
              <a:t> a </a:t>
            </a:r>
            <a:r>
              <a:rPr lang="de-CH" sz="3200" dirty="0" err="1"/>
              <a:t>combination</a:t>
            </a:r>
            <a:r>
              <a:rPr lang="de-CH" sz="3200" dirty="0"/>
              <a:t> </a:t>
            </a:r>
            <a:r>
              <a:rPr lang="de-CH" sz="3200" dirty="0" err="1"/>
              <a:t>of</a:t>
            </a:r>
            <a:r>
              <a:rPr lang="de-CH" sz="3200" dirty="0"/>
              <a:t> </a:t>
            </a:r>
            <a:r>
              <a:rPr lang="de-CH" sz="3200" dirty="0" err="1"/>
              <a:t>valve</a:t>
            </a:r>
            <a:r>
              <a:rPr lang="de-CH" sz="3200" dirty="0"/>
              <a:t> </a:t>
            </a:r>
            <a:r>
              <a:rPr lang="de-CH" sz="3200" dirty="0" err="1"/>
              <a:t>incompetence</a:t>
            </a:r>
            <a:r>
              <a:rPr lang="de-CH" sz="3200" dirty="0"/>
              <a:t> and </a:t>
            </a:r>
            <a:r>
              <a:rPr lang="de-CH" sz="3200" dirty="0" err="1"/>
              <a:t>stenosis</a:t>
            </a:r>
            <a:r>
              <a:rPr lang="de-CH" sz="3200" dirty="0"/>
              <a:t>. </a:t>
            </a:r>
          </a:p>
          <a:p>
            <a:pPr algn="just">
              <a:buFont typeface="Wingdings" pitchFamily="2" charset="2"/>
              <a:buChar char="Ø"/>
            </a:pPr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Aortic</a:t>
            </a:r>
            <a:r>
              <a:rPr lang="de-CH" sz="32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valve</a:t>
            </a:r>
            <a:r>
              <a:rPr lang="de-CH" sz="32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disease</a:t>
            </a:r>
            <a:r>
              <a:rPr lang="de-CH" sz="3200" b="1" u="sng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3200" dirty="0" err="1"/>
              <a:t>affects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aortic</a:t>
            </a:r>
            <a:r>
              <a:rPr lang="de-CH" sz="3200" dirty="0"/>
              <a:t> </a:t>
            </a:r>
            <a:r>
              <a:rPr lang="de-CH" sz="3200" dirty="0" err="1"/>
              <a:t>valve</a:t>
            </a:r>
            <a:r>
              <a:rPr lang="de-CH" sz="3200" dirty="0"/>
              <a:t>, and </a:t>
            </a:r>
            <a:r>
              <a:rPr lang="de-CH" sz="3200" dirty="0" err="1"/>
              <a:t>is</a:t>
            </a:r>
            <a:r>
              <a:rPr lang="de-CH" sz="3200" dirty="0"/>
              <a:t> </a:t>
            </a:r>
            <a:r>
              <a:rPr lang="de-CH" sz="3200" dirty="0" err="1"/>
              <a:t>largely</a:t>
            </a:r>
            <a:r>
              <a:rPr lang="de-CH" sz="3200" dirty="0"/>
              <a:t> </a:t>
            </a:r>
            <a:r>
              <a:rPr lang="de-CH" sz="3200" dirty="0" err="1"/>
              <a:t>caused</a:t>
            </a:r>
            <a:r>
              <a:rPr lang="de-CH" sz="3200" dirty="0"/>
              <a:t> </a:t>
            </a:r>
            <a:r>
              <a:rPr lang="de-CH" sz="3200" dirty="0" err="1"/>
              <a:t>by</a:t>
            </a:r>
            <a:r>
              <a:rPr lang="de-CH" sz="3200" dirty="0"/>
              <a:t> </a:t>
            </a:r>
            <a:r>
              <a:rPr lang="de-CH" sz="3200" dirty="0" err="1"/>
              <a:t>stenosis</a:t>
            </a:r>
            <a:r>
              <a:rPr lang="de-CH" sz="3200" dirty="0"/>
              <a:t> </a:t>
            </a:r>
            <a:r>
              <a:rPr lang="de-CH" sz="3200" dirty="0" err="1"/>
              <a:t>of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valve</a:t>
            </a:r>
            <a:r>
              <a:rPr lang="de-CH" sz="3200" dirty="0"/>
              <a:t> </a:t>
            </a:r>
            <a:r>
              <a:rPr lang="de-CH" sz="3200" dirty="0" err="1"/>
              <a:t>with</a:t>
            </a:r>
            <a:r>
              <a:rPr lang="de-CH" sz="3200" dirty="0"/>
              <a:t> </a:t>
            </a:r>
            <a:r>
              <a:rPr lang="de-CH" sz="3200" dirty="0" err="1"/>
              <a:t>contribution</a:t>
            </a:r>
            <a:r>
              <a:rPr lang="de-CH" sz="3200" dirty="0"/>
              <a:t> </a:t>
            </a:r>
            <a:r>
              <a:rPr lang="de-CH" sz="3200" dirty="0" err="1"/>
              <a:t>from</a:t>
            </a:r>
            <a:r>
              <a:rPr lang="de-CH" sz="3200" dirty="0"/>
              <a:t> </a:t>
            </a:r>
            <a:r>
              <a:rPr lang="de-CH" sz="3200" dirty="0" err="1"/>
              <a:t>regurgitation</a:t>
            </a:r>
            <a:r>
              <a:rPr lang="de-CH" sz="3200" dirty="0"/>
              <a:t>, </a:t>
            </a:r>
            <a:r>
              <a:rPr lang="de-CH" sz="3200" dirty="0" err="1"/>
              <a:t>which</a:t>
            </a:r>
            <a:r>
              <a:rPr lang="de-CH" sz="3200" dirty="0"/>
              <a:t> </a:t>
            </a:r>
            <a:r>
              <a:rPr lang="de-CH" sz="3200" dirty="0" err="1"/>
              <a:t>is</a:t>
            </a:r>
            <a:r>
              <a:rPr lang="de-CH" sz="3200" dirty="0"/>
              <a:t> </a:t>
            </a:r>
            <a:r>
              <a:rPr lang="de-CH" sz="3200" dirty="0" err="1"/>
              <a:t>backflow</a:t>
            </a:r>
            <a:r>
              <a:rPr lang="de-CH" sz="3200" dirty="0"/>
              <a:t> </a:t>
            </a:r>
            <a:r>
              <a:rPr lang="de-CH" sz="3200" dirty="0" err="1"/>
              <a:t>through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valve</a:t>
            </a:r>
            <a:r>
              <a:rPr lang="de-CH" sz="3200" dirty="0"/>
              <a:t>. </a:t>
            </a:r>
          </a:p>
          <a:p>
            <a:pPr algn="just">
              <a:buFont typeface="Wingdings" pitchFamily="2" charset="2"/>
              <a:buChar char="Ø"/>
            </a:pPr>
            <a:endParaRPr lang="de-CH" sz="3200" dirty="0"/>
          </a:p>
          <a:p>
            <a:pPr algn="just"/>
            <a:r>
              <a:rPr lang="de-CH" sz="3200" b="1" u="sng" dirty="0">
                <a:solidFill>
                  <a:schemeClr val="accent6">
                    <a:lumMod val="50000"/>
                  </a:schemeClr>
                </a:solidFill>
              </a:rPr>
              <a:t>Inflammation </a:t>
            </a:r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CH" sz="32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32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heart</a:t>
            </a:r>
            <a:r>
              <a:rPr lang="de-CH" sz="32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u="sng" dirty="0" err="1">
                <a:solidFill>
                  <a:schemeClr val="accent6">
                    <a:lumMod val="50000"/>
                  </a:schemeClr>
                </a:solidFill>
              </a:rPr>
              <a:t>tissues</a:t>
            </a:r>
            <a:r>
              <a:rPr lang="de-CH" sz="32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dirty="0" err="1"/>
              <a:t>can</a:t>
            </a:r>
            <a:r>
              <a:rPr lang="de-CH" sz="3200" dirty="0"/>
              <a:t> also </a:t>
            </a:r>
            <a:r>
              <a:rPr lang="de-CH" sz="3200" dirty="0" err="1"/>
              <a:t>occur</a:t>
            </a:r>
            <a:r>
              <a:rPr lang="de-CH" sz="3200" dirty="0"/>
              <a:t>. It </a:t>
            </a:r>
            <a:r>
              <a:rPr lang="de-CH" sz="3200" dirty="0" err="1"/>
              <a:t>includes</a:t>
            </a:r>
            <a:r>
              <a:rPr lang="de-CH" sz="3200" dirty="0"/>
              <a:t> </a:t>
            </a:r>
            <a:r>
              <a:rPr lang="de-CH" sz="3200" dirty="0" err="1"/>
              <a:t>inflammation</a:t>
            </a:r>
            <a:r>
              <a:rPr lang="de-CH" sz="3200" dirty="0"/>
              <a:t> </a:t>
            </a:r>
            <a:r>
              <a:rPr lang="de-CH" sz="3200" dirty="0" err="1"/>
              <a:t>of</a:t>
            </a:r>
            <a:r>
              <a:rPr lang="de-CH" sz="3200" dirty="0"/>
              <a:t>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inner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endocardium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endocarditis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) and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middle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muscular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layer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myocarditis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). </a:t>
            </a:r>
          </a:p>
          <a:p>
            <a:pPr algn="just">
              <a:buFont typeface="Wingdings" pitchFamily="2" charset="2"/>
              <a:buChar char="Ø"/>
            </a:pPr>
            <a:r>
              <a:rPr lang="de-CH" sz="3200" b="1" dirty="0" err="1">
                <a:solidFill>
                  <a:schemeClr val="accent6">
                    <a:lumMod val="50000"/>
                  </a:schemeClr>
                </a:solidFill>
              </a:rPr>
              <a:t>Pericarditis</a:t>
            </a:r>
            <a:r>
              <a:rPr lang="de-CH" sz="32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sz="3200" dirty="0" err="1"/>
              <a:t>is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inflammation</a:t>
            </a:r>
            <a:r>
              <a:rPr lang="de-CH" sz="3200" dirty="0"/>
              <a:t> </a:t>
            </a:r>
            <a:r>
              <a:rPr lang="de-CH" sz="3200" dirty="0" err="1"/>
              <a:t>of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 </a:t>
            </a:r>
            <a:r>
              <a:rPr lang="de-CH" sz="3200" dirty="0" err="1"/>
              <a:t>pericardium</a:t>
            </a:r>
            <a:r>
              <a:rPr lang="de-CH" sz="3200" dirty="0"/>
              <a:t> , </a:t>
            </a:r>
            <a:r>
              <a:rPr lang="de-CH" sz="3200" dirty="0" err="1"/>
              <a:t>which</a:t>
            </a:r>
            <a:r>
              <a:rPr lang="de-CH" sz="3200" dirty="0"/>
              <a:t> </a:t>
            </a:r>
            <a:r>
              <a:rPr lang="de-CH" sz="3200" dirty="0" err="1"/>
              <a:t>comprises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outer</a:t>
            </a:r>
            <a:r>
              <a:rPr lang="de-CH" sz="3200" dirty="0"/>
              <a:t> </a:t>
            </a:r>
            <a:r>
              <a:rPr lang="de-CH" sz="3200" dirty="0" err="1"/>
              <a:t>layer</a:t>
            </a:r>
            <a:r>
              <a:rPr lang="de-CH" sz="3200" dirty="0"/>
              <a:t> </a:t>
            </a:r>
            <a:r>
              <a:rPr lang="de-CH" sz="3200" dirty="0" err="1"/>
              <a:t>of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heart</a:t>
            </a:r>
            <a:r>
              <a:rPr lang="de-CH" sz="3200" dirty="0"/>
              <a:t> </a:t>
            </a:r>
            <a:r>
              <a:rPr lang="de-CH" sz="3200" dirty="0" err="1"/>
              <a:t>itself</a:t>
            </a:r>
            <a:r>
              <a:rPr lang="de-CH" sz="3200" dirty="0"/>
              <a:t> and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pericardial</a:t>
            </a:r>
            <a:r>
              <a:rPr lang="de-CH" sz="3200" dirty="0"/>
              <a:t> </a:t>
            </a:r>
            <a:r>
              <a:rPr lang="de-CH" sz="3200" dirty="0" err="1"/>
              <a:t>sac</a:t>
            </a:r>
            <a:r>
              <a:rPr lang="de-CH" sz="3200" dirty="0"/>
              <a:t> </a:t>
            </a:r>
            <a:r>
              <a:rPr lang="de-CH" sz="3200" dirty="0" err="1"/>
              <a:t>which</a:t>
            </a:r>
            <a:r>
              <a:rPr lang="de-CH" sz="3200" dirty="0"/>
              <a:t> </a:t>
            </a:r>
            <a:r>
              <a:rPr lang="de-CH" sz="3200" dirty="0" err="1"/>
              <a:t>encloses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heart</a:t>
            </a:r>
            <a:r>
              <a:rPr lang="de-CH" sz="3200" dirty="0"/>
              <a:t> in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thoracic</a:t>
            </a:r>
            <a:r>
              <a:rPr lang="de-CH" sz="3200" dirty="0"/>
              <a:t> </a:t>
            </a:r>
            <a:r>
              <a:rPr lang="de-CH" sz="3200" dirty="0" err="1"/>
              <a:t>cavity</a:t>
            </a:r>
            <a:r>
              <a:rPr lang="de-CH" sz="3200" dirty="0"/>
              <a:t>.</a:t>
            </a:r>
          </a:p>
          <a:p>
            <a:pPr marL="0" indent="0">
              <a:buNone/>
            </a:pPr>
            <a:br>
              <a:rPr lang="de-CH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855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FF9381-6E9A-774E-6DBC-9784A31C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64" y="97279"/>
            <a:ext cx="5805779" cy="1067288"/>
          </a:xfrm>
        </p:spPr>
        <p:txBody>
          <a:bodyPr>
            <a:normAutofit fontScale="90000"/>
          </a:bodyPr>
          <a:lstStyle/>
          <a:p>
            <a:pPr algn="ctr"/>
            <a:r>
              <a:rPr lang="en" sz="4000" dirty="0">
                <a:solidFill>
                  <a:schemeClr val="accent6">
                    <a:lumMod val="50000"/>
                  </a:schemeClr>
                </a:solidFill>
              </a:rPr>
              <a:t>Division of the mediastinum</a:t>
            </a:r>
            <a:br>
              <a:rPr lang="en" dirty="0"/>
            </a:br>
            <a:endParaRPr lang="el-GR" dirty="0"/>
          </a:p>
        </p:txBody>
      </p:sp>
      <p:sp>
        <p:nvSpPr>
          <p:cNvPr id="3079" name="Rectangle 3078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8B54C5-C1D6-8373-7346-07ACB095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81" y="931653"/>
            <a:ext cx="5697478" cy="582906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" sz="1800" dirty="0"/>
              <a:t>Every compartment of the mediastinum contains many vital organs, vascular and neural structures that are closely related one to another. Such a rich content of the mediastinum indicates its significance from the aspect of the anatomy.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3074" name="Picture 2" descr="The Mediastinum: | ditki medical and biological sciences">
            <a:extLst>
              <a:ext uri="{FF2B5EF4-FFF2-40B4-BE49-F238E27FC236}">
                <a16:creationId xmlns:a16="http://schemas.microsoft.com/office/drawing/2014/main" id="{4020B924-8D95-C44F-05E0-A9734597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095" y="2520306"/>
            <a:ext cx="5432120" cy="415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6EE7C162-8D85-DC53-095C-4850C140D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25230"/>
              </p:ext>
            </p:extLst>
          </p:nvPr>
        </p:nvGraphicFramePr>
        <p:xfrm>
          <a:off x="6377613" y="97279"/>
          <a:ext cx="5697477" cy="6756207"/>
        </p:xfrm>
        <a:graphic>
          <a:graphicData uri="http://schemas.openxmlformats.org/drawingml/2006/table">
            <a:tbl>
              <a:tblPr/>
              <a:tblGrid>
                <a:gridCol w="962639">
                  <a:extLst>
                    <a:ext uri="{9D8B030D-6E8A-4147-A177-3AD203B41FA5}">
                      <a16:colId xmlns:a16="http://schemas.microsoft.com/office/drawing/2014/main" val="979928203"/>
                    </a:ext>
                  </a:extLst>
                </a:gridCol>
                <a:gridCol w="4734838">
                  <a:extLst>
                    <a:ext uri="{9D8B030D-6E8A-4147-A177-3AD203B41FA5}">
                      <a16:colId xmlns:a16="http://schemas.microsoft.com/office/drawing/2014/main" val="3768221847"/>
                    </a:ext>
                  </a:extLst>
                </a:gridCol>
              </a:tblGrid>
              <a:tr h="2221147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6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Borders</a:t>
                      </a:r>
                    </a:p>
                  </a:txBody>
                  <a:tcPr marL="54728" marR="54728" marT="36485" marB="36485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Superior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: Superior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thoracic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aperture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(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delineated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by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manubrium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sternum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superior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border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first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rib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body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vertebra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T1)</a:t>
                      </a: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Inferior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: 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Diaphragm</a:t>
                      </a: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Anterior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: Sternum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costal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cartilages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1st-5th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ribs</a:t>
                      </a: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Posterior</a:t>
                      </a: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</a:rPr>
                        <a:t>: 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Vertebral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bodies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superior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thoracic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vertebrae</a:t>
                      </a: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Lateral</a:t>
                      </a: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</a:rPr>
                        <a:t>: 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Parietal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pleura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each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lung</a:t>
                      </a:r>
                      <a:endParaRPr lang="de-CH" sz="16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54728" marR="54728" marT="36485" marB="3648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257237"/>
                  </a:ext>
                </a:extLst>
              </a:tr>
              <a:tr h="174344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6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Divisions</a:t>
                      </a:r>
                      <a:endParaRPr lang="de-CH" sz="16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lutoSansMedium"/>
                      </a:endParaRPr>
                    </a:p>
                  </a:txBody>
                  <a:tcPr marL="54728" marR="54728" marT="36485" marB="36485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Thoracic plane</a:t>
                      </a: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</a:rPr>
                        <a:t>: 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Extends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from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sternal angle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to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vertebrae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T4/5 intervertebral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space</a:t>
                      </a: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Superior </a:t>
                      </a:r>
                      <a:r>
                        <a:rPr lang="de-CH" sz="16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mediastinum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: Above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thoracic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plane</a:t>
                      </a: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Inferior </a:t>
                      </a:r>
                      <a:r>
                        <a:rPr lang="de-CH" sz="16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mediastinum</a:t>
                      </a: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</a:rPr>
                        <a:t>: 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Below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thoracic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plane,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further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subdivided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into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anterior,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middle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posterior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compartments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according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to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relations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with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pericardial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sac</a:t>
                      </a:r>
                      <a:endParaRPr lang="de-CH" sz="16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54728" marR="54728" marT="36485" marB="3648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433527"/>
                  </a:ext>
                </a:extLst>
              </a:tr>
              <a:tr h="2698852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6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Contents</a:t>
                      </a:r>
                    </a:p>
                  </a:txBody>
                  <a:tcPr marL="54728" marR="54728" marT="36485" marB="36485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Superior </a:t>
                      </a:r>
                      <a:r>
                        <a:rPr lang="de-CH" sz="16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mediastinum</a:t>
                      </a: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</a:rPr>
                        <a:t>: 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Thymus,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trachea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superior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part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superior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vena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cava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aortic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arch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its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branches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(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brachiocephalic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trunk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common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carotid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artery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subclavian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artery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esophagus</a:t>
                      </a: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Anterior </a:t>
                      </a:r>
                      <a:r>
                        <a:rPr lang="de-CH" sz="16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mediastinum</a:t>
                      </a: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</a:rPr>
                        <a:t>: 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Some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remnants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thymus</a:t>
                      </a: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Middle </a:t>
                      </a:r>
                      <a:r>
                        <a:rPr lang="de-CH" sz="16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mediastinum</a:t>
                      </a: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</a:rPr>
                        <a:t>: 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Pericardial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sac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heart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;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roots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superior and inferior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vena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cava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;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pulmonary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trunk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arteries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veins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; root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aorta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;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main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bronchi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;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pericardiacophrenic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arteries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veins</a:t>
                      </a: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Posterior</a:t>
                      </a: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mediastinum</a:t>
                      </a:r>
                      <a:r>
                        <a:rPr lang="de-CH" sz="1600" b="1" dirty="0">
                          <a:solidFill>
                            <a:srgbClr val="495354"/>
                          </a:solidFill>
                          <a:effectLst/>
                        </a:rPr>
                        <a:t>: 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Descending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thoracic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aorta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its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branches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; azygos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veins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esophagus</a:t>
                      </a:r>
                      <a:endParaRPr lang="de-CH" sz="16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54728" marR="54728" marT="36485" marB="3648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00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451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54296F-1059-44BA-9BBC-6EA39A4C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96" y="137786"/>
            <a:ext cx="11185742" cy="1039661"/>
          </a:xfrm>
        </p:spPr>
        <p:txBody>
          <a:bodyPr/>
          <a:lstStyle/>
          <a:p>
            <a:pPr algn="ctr"/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Congenital</a:t>
            </a:r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 Heart </a:t>
            </a:r>
            <a:r>
              <a:rPr lang="de-CH" b="1" dirty="0" err="1">
                <a:solidFill>
                  <a:schemeClr val="accent6">
                    <a:lumMod val="50000"/>
                  </a:schemeClr>
                </a:solidFill>
              </a:rPr>
              <a:t>Diseases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B339E8-CDBA-FEF3-F534-264CEAB86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88" y="1177448"/>
            <a:ext cx="11185742" cy="5542766"/>
          </a:xfrm>
        </p:spPr>
        <p:txBody>
          <a:bodyPr>
            <a:normAutofit lnSpcReduction="10000"/>
          </a:bodyPr>
          <a:lstStyle/>
          <a:p>
            <a:pPr algn="just"/>
            <a:r>
              <a:rPr lang="de-CH" sz="2400" b="1" u="sng" dirty="0" err="1">
                <a:solidFill>
                  <a:schemeClr val="accent6">
                    <a:lumMod val="50000"/>
                  </a:schemeClr>
                </a:solidFill>
              </a:rPr>
              <a:t>Congenital</a:t>
            </a:r>
            <a:r>
              <a:rPr lang="de-CH" sz="24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2400" b="1" u="sng" dirty="0" err="1">
                <a:solidFill>
                  <a:schemeClr val="accent6">
                    <a:lumMod val="50000"/>
                  </a:schemeClr>
                </a:solidFill>
              </a:rPr>
              <a:t>heart</a:t>
            </a:r>
            <a:r>
              <a:rPr lang="de-CH" sz="24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2400" b="1" u="sng" dirty="0" err="1">
                <a:solidFill>
                  <a:schemeClr val="accent6">
                    <a:lumMod val="50000"/>
                  </a:schemeClr>
                </a:solidFill>
              </a:rPr>
              <a:t>diseases</a:t>
            </a:r>
            <a:r>
              <a:rPr lang="de-CH" sz="24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those</a:t>
            </a:r>
            <a:r>
              <a:rPr lang="de-CH" dirty="0"/>
              <a:t>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de-CH" dirty="0" err="1"/>
              <a:t>been</a:t>
            </a:r>
            <a:r>
              <a:rPr lang="de-CH" dirty="0"/>
              <a:t> </a:t>
            </a:r>
            <a:r>
              <a:rPr lang="de-CH" dirty="0" err="1"/>
              <a:t>present</a:t>
            </a:r>
            <a:r>
              <a:rPr lang="de-CH" dirty="0"/>
              <a:t> </a:t>
            </a:r>
            <a:r>
              <a:rPr lang="de-CH" dirty="0" err="1"/>
              <a:t>since</a:t>
            </a:r>
            <a:r>
              <a:rPr lang="de-CH" dirty="0"/>
              <a:t> </a:t>
            </a:r>
            <a:r>
              <a:rPr lang="de-CH" dirty="0" err="1"/>
              <a:t>birth</a:t>
            </a:r>
            <a:r>
              <a:rPr lang="de-CH" dirty="0"/>
              <a:t>. They are </a:t>
            </a:r>
            <a:r>
              <a:rPr lang="de-CH" dirty="0" err="1"/>
              <a:t>largely</a:t>
            </a:r>
            <a:r>
              <a:rPr lang="de-CH" dirty="0"/>
              <a:t> </a:t>
            </a:r>
            <a:r>
              <a:rPr lang="de-CH" dirty="0" err="1"/>
              <a:t>present</a:t>
            </a:r>
            <a:r>
              <a:rPr lang="de-CH" dirty="0"/>
              <a:t> </a:t>
            </a:r>
            <a:r>
              <a:rPr lang="de-CH" dirty="0" err="1"/>
              <a:t>as</a:t>
            </a:r>
            <a:endParaRPr lang="de-CH" dirty="0"/>
          </a:p>
          <a:p>
            <a:pPr algn="just">
              <a:buFont typeface="Wingdings" pitchFamily="2" charset="2"/>
              <a:buChar char="Ø"/>
            </a:pPr>
            <a:r>
              <a:rPr lang="de-CH" dirty="0"/>
              <a:t> 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shunts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blood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shunted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areas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higher</a:t>
            </a:r>
            <a:r>
              <a:rPr lang="de-CH" dirty="0"/>
              <a:t> </a:t>
            </a:r>
            <a:r>
              <a:rPr lang="de-CH" dirty="0" err="1"/>
              <a:t>pressure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areas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lower</a:t>
            </a:r>
            <a:r>
              <a:rPr lang="de-CH" dirty="0"/>
              <a:t> </a:t>
            </a:r>
            <a:r>
              <a:rPr lang="de-CH" dirty="0" err="1"/>
              <a:t>pressure</a:t>
            </a:r>
            <a:r>
              <a:rPr lang="de-CH" dirty="0"/>
              <a:t>. </a:t>
            </a:r>
            <a:r>
              <a:rPr lang="de-CH" dirty="0" err="1"/>
              <a:t>Oxygenated</a:t>
            </a:r>
            <a:r>
              <a:rPr lang="de-CH" dirty="0"/>
              <a:t> </a:t>
            </a:r>
            <a:r>
              <a:rPr lang="de-CH" dirty="0" err="1"/>
              <a:t>blood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passed</a:t>
            </a:r>
            <a:r>
              <a:rPr lang="de-CH" dirty="0"/>
              <a:t> back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side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heart</a:t>
            </a:r>
            <a:r>
              <a:rPr lang="de-CH" dirty="0"/>
              <a:t> and </a:t>
            </a:r>
            <a:r>
              <a:rPr lang="de-CH" dirty="0" err="1"/>
              <a:t>mixed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deoxygenated</a:t>
            </a:r>
            <a:r>
              <a:rPr lang="de-CH" dirty="0"/>
              <a:t> </a:t>
            </a:r>
            <a:r>
              <a:rPr lang="de-CH" dirty="0" err="1"/>
              <a:t>blood</a:t>
            </a:r>
            <a:r>
              <a:rPr lang="de-CH" dirty="0"/>
              <a:t>. Such </a:t>
            </a:r>
            <a:r>
              <a:rPr lang="de-CH" dirty="0" err="1"/>
              <a:t>shunts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go</a:t>
            </a:r>
            <a:r>
              <a:rPr lang="de-CH" dirty="0"/>
              <a:t> </a:t>
            </a:r>
            <a:r>
              <a:rPr lang="de-CH" dirty="0" err="1"/>
              <a:t>unnoticed</a:t>
            </a:r>
            <a:r>
              <a:rPr lang="de-CH" dirty="0"/>
              <a:t> in a </a:t>
            </a:r>
            <a:r>
              <a:rPr lang="de-CH" dirty="0" err="1"/>
              <a:t>number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patients</a:t>
            </a:r>
            <a:r>
              <a:rPr lang="de-CH" dirty="0"/>
              <a:t>, </a:t>
            </a:r>
            <a:r>
              <a:rPr lang="de-CH" dirty="0" err="1"/>
              <a:t>while</a:t>
            </a:r>
            <a:r>
              <a:rPr lang="de-CH" dirty="0"/>
              <a:t> </a:t>
            </a:r>
            <a:r>
              <a:rPr lang="de-CH" dirty="0" err="1"/>
              <a:t>others</a:t>
            </a:r>
            <a:r>
              <a:rPr lang="de-CH" dirty="0"/>
              <a:t> </a:t>
            </a:r>
            <a:r>
              <a:rPr lang="de-CH" dirty="0" err="1"/>
              <a:t>may</a:t>
            </a:r>
            <a:r>
              <a:rPr lang="de-CH" dirty="0"/>
              <a:t> </a:t>
            </a:r>
            <a:r>
              <a:rPr lang="de-CH" dirty="0" err="1"/>
              <a:t>require</a:t>
            </a:r>
            <a:r>
              <a:rPr lang="de-CH" dirty="0"/>
              <a:t> </a:t>
            </a:r>
            <a:r>
              <a:rPr lang="de-CH" dirty="0" err="1"/>
              <a:t>surgical</a:t>
            </a:r>
            <a:r>
              <a:rPr lang="de-CH" dirty="0"/>
              <a:t> </a:t>
            </a:r>
            <a:r>
              <a:rPr lang="de-CH" dirty="0" err="1"/>
              <a:t>intervention</a:t>
            </a:r>
            <a:r>
              <a:rPr lang="de-CH" dirty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de-CH" dirty="0"/>
              <a:t>An 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atrial 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septal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defect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dirty="0" err="1"/>
              <a:t>occurs</a:t>
            </a:r>
            <a:r>
              <a:rPr lang="de-CH" dirty="0"/>
              <a:t> </a:t>
            </a:r>
            <a:r>
              <a:rPr lang="de-CH" dirty="0" err="1"/>
              <a:t>when</a:t>
            </a:r>
            <a:r>
              <a:rPr lang="de-CH" dirty="0"/>
              <a:t> </a:t>
            </a:r>
            <a:r>
              <a:rPr lang="de-CH" dirty="0" err="1"/>
              <a:t>blood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shunted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left</a:t>
            </a:r>
            <a:r>
              <a:rPr lang="de-CH" dirty="0"/>
              <a:t> </a:t>
            </a:r>
            <a:r>
              <a:rPr lang="de-CH" dirty="0" err="1"/>
              <a:t>atrium</a:t>
            </a:r>
            <a:r>
              <a:rPr lang="de-CH" dirty="0"/>
              <a:t> (</a:t>
            </a:r>
            <a:r>
              <a:rPr lang="de-CH" dirty="0" err="1"/>
              <a:t>higher</a:t>
            </a:r>
            <a:r>
              <a:rPr lang="de-CH" dirty="0"/>
              <a:t> </a:t>
            </a:r>
            <a:r>
              <a:rPr lang="de-CH" dirty="0" err="1"/>
              <a:t>pressure</a:t>
            </a:r>
            <a:r>
              <a:rPr lang="de-CH" dirty="0"/>
              <a:t>)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atrium</a:t>
            </a:r>
            <a:r>
              <a:rPr lang="de-CH" dirty="0"/>
              <a:t> (</a:t>
            </a:r>
            <a:r>
              <a:rPr lang="de-CH" dirty="0" err="1"/>
              <a:t>lower</a:t>
            </a:r>
            <a:r>
              <a:rPr lang="de-CH" dirty="0"/>
              <a:t> </a:t>
            </a:r>
            <a:r>
              <a:rPr lang="de-CH" dirty="0" err="1"/>
              <a:t>pressure</a:t>
            </a:r>
            <a:r>
              <a:rPr lang="de-CH" dirty="0"/>
              <a:t>) </a:t>
            </a:r>
            <a:r>
              <a:rPr lang="de-CH" dirty="0" err="1"/>
              <a:t>through</a:t>
            </a:r>
            <a:r>
              <a:rPr lang="de-CH" dirty="0"/>
              <a:t> an </a:t>
            </a:r>
            <a:r>
              <a:rPr lang="de-CH" dirty="0" err="1"/>
              <a:t>opening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 </a:t>
            </a:r>
            <a:r>
              <a:rPr lang="de-CH" sz="2400" b="1" dirty="0" err="1">
                <a:solidFill>
                  <a:schemeClr val="accent6">
                    <a:lumMod val="50000"/>
                  </a:schemeClr>
                </a:solidFill>
              </a:rPr>
              <a:t>interatrial</a:t>
            </a:r>
            <a:r>
              <a:rPr lang="de-CH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2400" b="1" dirty="0" err="1">
                <a:solidFill>
                  <a:schemeClr val="accent6">
                    <a:lumMod val="50000"/>
                  </a:schemeClr>
                </a:solidFill>
              </a:rPr>
              <a:t>septum</a:t>
            </a:r>
            <a:r>
              <a:rPr lang="de-CH" dirty="0"/>
              <a:t>. This </a:t>
            </a:r>
            <a:r>
              <a:rPr lang="de-CH" dirty="0" err="1"/>
              <a:t>opening</a:t>
            </a:r>
            <a:r>
              <a:rPr lang="de-CH" dirty="0"/>
              <a:t> </a:t>
            </a:r>
            <a:r>
              <a:rPr lang="de-CH" dirty="0" err="1"/>
              <a:t>usually</a:t>
            </a:r>
            <a:r>
              <a:rPr lang="de-CH" dirty="0"/>
              <a:t> </a:t>
            </a:r>
            <a:r>
              <a:rPr lang="de-CH" dirty="0" err="1"/>
              <a:t>results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failure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an </a:t>
            </a:r>
            <a:r>
              <a:rPr lang="de-CH" dirty="0" err="1"/>
              <a:t>embryological</a:t>
            </a:r>
            <a:r>
              <a:rPr lang="de-CH" dirty="0"/>
              <a:t> shunt,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foramen</a:t>
            </a:r>
            <a:r>
              <a:rPr lang="de-CH" dirty="0"/>
              <a:t> ovale,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close</a:t>
            </a:r>
            <a:r>
              <a:rPr lang="de-CH" dirty="0"/>
              <a:t> after </a:t>
            </a:r>
            <a:r>
              <a:rPr lang="de-CH" dirty="0" err="1"/>
              <a:t>birth</a:t>
            </a:r>
            <a:r>
              <a:rPr lang="de-CH" dirty="0"/>
              <a:t>. This </a:t>
            </a:r>
            <a:r>
              <a:rPr lang="de-CH" dirty="0" err="1"/>
              <a:t>defect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specifically</a:t>
            </a:r>
            <a:r>
              <a:rPr lang="de-CH" dirty="0"/>
              <a:t> </a:t>
            </a:r>
            <a:r>
              <a:rPr lang="de-CH" dirty="0" err="1"/>
              <a:t>referred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a patent </a:t>
            </a:r>
            <a:r>
              <a:rPr lang="de-CH" dirty="0" err="1"/>
              <a:t>foramen</a:t>
            </a:r>
            <a:r>
              <a:rPr lang="de-CH" dirty="0"/>
              <a:t> ovale. </a:t>
            </a:r>
          </a:p>
          <a:p>
            <a:pPr algn="just">
              <a:buFont typeface="Wingdings" pitchFamily="2" charset="2"/>
              <a:buChar char="Ø"/>
            </a:pP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A 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ventriculoseptal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b="1" u="sng" dirty="0" err="1">
                <a:solidFill>
                  <a:schemeClr val="accent6">
                    <a:lumMod val="50000"/>
                  </a:schemeClr>
                </a:solidFill>
              </a:rPr>
              <a:t>defect</a:t>
            </a:r>
            <a:r>
              <a:rPr lang="de-CH" b="1" u="sng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when</a:t>
            </a:r>
            <a:r>
              <a:rPr lang="de-CH" dirty="0"/>
              <a:t> an </a:t>
            </a:r>
            <a:r>
              <a:rPr lang="de-CH" dirty="0" err="1"/>
              <a:t>opening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interventricular</a:t>
            </a:r>
            <a:r>
              <a:rPr lang="de-CH" dirty="0"/>
              <a:t> </a:t>
            </a:r>
            <a:r>
              <a:rPr lang="de-CH" dirty="0" err="1"/>
              <a:t>septum</a:t>
            </a:r>
            <a:r>
              <a:rPr lang="de-CH" dirty="0"/>
              <a:t> </a:t>
            </a:r>
            <a:r>
              <a:rPr lang="de-CH" dirty="0" err="1"/>
              <a:t>allows</a:t>
            </a:r>
            <a:r>
              <a:rPr lang="de-CH" dirty="0"/>
              <a:t> </a:t>
            </a:r>
            <a:r>
              <a:rPr lang="de-CH" dirty="0" err="1"/>
              <a:t>blood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pass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left</a:t>
            </a:r>
            <a:r>
              <a:rPr lang="de-CH" dirty="0"/>
              <a:t> </a:t>
            </a:r>
            <a:r>
              <a:rPr lang="de-CH" dirty="0" err="1"/>
              <a:t>ventricle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ventricle</a:t>
            </a:r>
            <a:r>
              <a:rPr lang="de-CH" dirty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de-CH" dirty="0" err="1"/>
              <a:t>Another</a:t>
            </a:r>
            <a:r>
              <a:rPr lang="de-CH" dirty="0"/>
              <a:t> </a:t>
            </a:r>
            <a:r>
              <a:rPr lang="de-CH" dirty="0" err="1"/>
              <a:t>embryological</a:t>
            </a:r>
            <a:r>
              <a:rPr lang="de-CH" dirty="0"/>
              <a:t> shunt </a:t>
            </a:r>
            <a:r>
              <a:rPr lang="de-CH" dirty="0" err="1"/>
              <a:t>exists</a:t>
            </a:r>
            <a:r>
              <a:rPr lang="de-CH" dirty="0"/>
              <a:t> </a:t>
            </a:r>
            <a:r>
              <a:rPr lang="de-CH" dirty="0" err="1"/>
              <a:t>near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heart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embryo</a:t>
            </a:r>
            <a:r>
              <a:rPr lang="de-CH" dirty="0"/>
              <a:t>, </a:t>
            </a:r>
            <a:r>
              <a:rPr lang="de-CH" dirty="0" err="1"/>
              <a:t>shunting</a:t>
            </a:r>
            <a:r>
              <a:rPr lang="de-CH" dirty="0"/>
              <a:t> </a:t>
            </a:r>
            <a:r>
              <a:rPr lang="de-CH" dirty="0" err="1"/>
              <a:t>blood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pulmonary</a:t>
            </a:r>
            <a:r>
              <a:rPr lang="de-CH" dirty="0"/>
              <a:t> </a:t>
            </a:r>
            <a:r>
              <a:rPr lang="de-CH" dirty="0" err="1"/>
              <a:t>trunk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aorta</a:t>
            </a:r>
            <a:r>
              <a:rPr lang="de-CH" dirty="0"/>
              <a:t>. This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called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 </a:t>
            </a:r>
            <a:r>
              <a:rPr lang="de-CH" sz="2400" b="1" dirty="0" err="1">
                <a:solidFill>
                  <a:schemeClr val="accent6">
                    <a:lumMod val="50000"/>
                  </a:schemeClr>
                </a:solidFill>
              </a:rPr>
              <a:t>ductus</a:t>
            </a:r>
            <a:r>
              <a:rPr lang="de-CH" sz="2400" b="1" dirty="0">
                <a:solidFill>
                  <a:schemeClr val="accent6">
                    <a:lumMod val="50000"/>
                  </a:schemeClr>
                </a:solidFill>
              </a:rPr>
              <a:t> arteriosus</a:t>
            </a:r>
            <a:r>
              <a:rPr lang="de-CH" dirty="0"/>
              <a:t>, and </a:t>
            </a:r>
            <a:r>
              <a:rPr lang="de-CH" dirty="0" err="1"/>
              <a:t>pressure</a:t>
            </a:r>
            <a:r>
              <a:rPr lang="de-CH" dirty="0"/>
              <a:t> </a:t>
            </a:r>
            <a:r>
              <a:rPr lang="de-CH" dirty="0" err="1"/>
              <a:t>changes</a:t>
            </a:r>
            <a:r>
              <a:rPr lang="de-CH" dirty="0"/>
              <a:t> after </a:t>
            </a:r>
            <a:r>
              <a:rPr lang="de-CH" dirty="0" err="1"/>
              <a:t>birth</a:t>
            </a:r>
            <a:r>
              <a:rPr lang="de-CH" dirty="0"/>
              <a:t> </a:t>
            </a:r>
            <a:r>
              <a:rPr lang="de-CH" dirty="0" err="1"/>
              <a:t>usually</a:t>
            </a:r>
            <a:r>
              <a:rPr lang="de-CH" dirty="0"/>
              <a:t> </a:t>
            </a:r>
            <a:r>
              <a:rPr lang="de-CH" dirty="0" err="1"/>
              <a:t>force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opening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shut</a:t>
            </a:r>
            <a:r>
              <a:rPr lang="de-CH" dirty="0"/>
              <a:t>. A patent </a:t>
            </a:r>
            <a:r>
              <a:rPr lang="de-CH" dirty="0" err="1"/>
              <a:t>ductus</a:t>
            </a:r>
            <a:r>
              <a:rPr lang="de-CH" dirty="0"/>
              <a:t> arteriosus </a:t>
            </a:r>
            <a:r>
              <a:rPr lang="de-CH" dirty="0" err="1"/>
              <a:t>occurs</a:t>
            </a:r>
            <a:r>
              <a:rPr lang="de-CH" dirty="0"/>
              <a:t> </a:t>
            </a:r>
            <a:r>
              <a:rPr lang="de-CH" dirty="0" err="1"/>
              <a:t>when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ductus</a:t>
            </a:r>
            <a:r>
              <a:rPr lang="de-CH" dirty="0"/>
              <a:t> </a:t>
            </a:r>
            <a:r>
              <a:rPr lang="de-CH" dirty="0" err="1"/>
              <a:t>does</a:t>
            </a:r>
            <a:r>
              <a:rPr lang="de-CH" dirty="0"/>
              <a:t> not </a:t>
            </a:r>
            <a:r>
              <a:rPr lang="de-CH" dirty="0" err="1"/>
              <a:t>close</a:t>
            </a:r>
            <a:r>
              <a:rPr lang="de-CH" dirty="0"/>
              <a:t> after </a:t>
            </a:r>
            <a:r>
              <a:rPr lang="de-CH" dirty="0" err="1"/>
              <a:t>birth</a:t>
            </a:r>
            <a:r>
              <a:rPr lang="de-CH" dirty="0"/>
              <a:t>, and </a:t>
            </a:r>
            <a:r>
              <a:rPr lang="de-CH" dirty="0" err="1"/>
              <a:t>allows</a:t>
            </a:r>
            <a:r>
              <a:rPr lang="de-CH" dirty="0"/>
              <a:t> </a:t>
            </a:r>
            <a:r>
              <a:rPr lang="de-CH" dirty="0" err="1"/>
              <a:t>blood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flow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higher</a:t>
            </a:r>
            <a:r>
              <a:rPr lang="de-CH" dirty="0"/>
              <a:t> </a:t>
            </a:r>
            <a:r>
              <a:rPr lang="de-CH" dirty="0" err="1"/>
              <a:t>pressure</a:t>
            </a:r>
            <a:r>
              <a:rPr lang="de-CH" dirty="0"/>
              <a:t> </a:t>
            </a:r>
            <a:r>
              <a:rPr lang="de-CH" dirty="0" err="1"/>
              <a:t>arch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aorta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lower</a:t>
            </a:r>
            <a:r>
              <a:rPr lang="de-CH" dirty="0"/>
              <a:t> </a:t>
            </a:r>
            <a:r>
              <a:rPr lang="de-CH" dirty="0" err="1"/>
              <a:t>pressure</a:t>
            </a:r>
            <a:r>
              <a:rPr lang="de-CH" dirty="0"/>
              <a:t> </a:t>
            </a:r>
            <a:r>
              <a:rPr lang="de-CH" dirty="0" err="1"/>
              <a:t>pulmonary</a:t>
            </a:r>
            <a:r>
              <a:rPr lang="de-CH" dirty="0"/>
              <a:t> </a:t>
            </a:r>
            <a:r>
              <a:rPr lang="de-CH" dirty="0" err="1"/>
              <a:t>trunk</a:t>
            </a:r>
            <a:r>
              <a:rPr lang="de-CH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9234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7" name="Group 22536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2538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539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 useBgFill="1">
        <p:nvSpPr>
          <p:cNvPr id="22541" name="Rectangle 22540">
            <a:extLst>
              <a:ext uri="{FF2B5EF4-FFF2-40B4-BE49-F238E27FC236}">
                <a16:creationId xmlns:a16="http://schemas.microsoft.com/office/drawing/2014/main" id="{AAC11200-8B97-4CB4-99EF-7C0FA210F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AEFD1E0-1AAB-29ED-63E4-1308CA34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0" y="4484772"/>
            <a:ext cx="10869750" cy="12372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cap="all" dirty="0">
                <a:solidFill>
                  <a:schemeClr val="accent6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B0F5A0-9CBE-9C10-64E6-7870F21F6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0" y="5722070"/>
            <a:ext cx="10869750" cy="5090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/>
              <a:t>Questions </a:t>
            </a:r>
          </a:p>
        </p:txBody>
      </p:sp>
      <p:sp>
        <p:nvSpPr>
          <p:cNvPr id="22543" name="Freeform 6">
            <a:extLst>
              <a:ext uri="{FF2B5EF4-FFF2-40B4-BE49-F238E27FC236}">
                <a16:creationId xmlns:a16="http://schemas.microsoft.com/office/drawing/2014/main" id="{BB502E7E-3C82-47F3-B817-7507C01A1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046527" y="-13329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22530" name="Picture 2" descr="Red heart Images - Free Download on Freepik">
            <a:extLst>
              <a:ext uri="{FF2B5EF4-FFF2-40B4-BE49-F238E27FC236}">
                <a16:creationId xmlns:a16="http://schemas.microsoft.com/office/drawing/2014/main" id="{946ACD4D-6698-5861-86B5-37A09E9B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/>
          <a:stretch>
            <a:fillRect/>
          </a:stretch>
        </p:blipFill>
        <p:spPr bwMode="auto">
          <a:xfrm>
            <a:off x="3541957" y="1150341"/>
            <a:ext cx="2456514" cy="258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ow to Survive a Heart Attack | Surviving a Heart Attack | Everlywell">
            <a:extLst>
              <a:ext uri="{FF2B5EF4-FFF2-40B4-BE49-F238E27FC236}">
                <a16:creationId xmlns:a16="http://schemas.microsoft.com/office/drawing/2014/main" id="{97EB36A2-D5C7-B76C-E319-4CE6C3C4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r="5869" b="1"/>
          <a:stretch>
            <a:fillRect/>
          </a:stretch>
        </p:blipFill>
        <p:spPr bwMode="auto">
          <a:xfrm>
            <a:off x="6161882" y="1150341"/>
            <a:ext cx="4507489" cy="258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5" name="Freeform 6">
            <a:extLst>
              <a:ext uri="{FF2B5EF4-FFF2-40B4-BE49-F238E27FC236}">
                <a16:creationId xmlns:a16="http://schemas.microsoft.com/office/drawing/2014/main" id="{3E5C639E-7A0B-46B2-9273-986E8BE7F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838485" y="614084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10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C03CDE-5D87-FCEF-FE69-7551E1449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06" y="439948"/>
            <a:ext cx="5147094" cy="48084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/>
              <a:t>Τ</a:t>
            </a:r>
            <a:r>
              <a:rPr lang="en" dirty="0"/>
              <a:t>he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Superior mediastinum </a:t>
            </a:r>
            <a:r>
              <a:rPr lang="en" dirty="0"/>
              <a:t>contains the</a:t>
            </a:r>
          </a:p>
          <a:p>
            <a:pPr marL="0" indent="0">
              <a:buNone/>
            </a:pPr>
            <a:r>
              <a:rPr lang="en" dirty="0"/>
              <a:t>• great arterial trunks of the heart</a:t>
            </a:r>
          </a:p>
          <a:p>
            <a:pPr marL="0" indent="0">
              <a:buNone/>
            </a:pPr>
            <a:r>
              <a:rPr lang="en" dirty="0"/>
              <a:t>• the trachea</a:t>
            </a:r>
          </a:p>
          <a:p>
            <a:pPr marL="0" indent="0">
              <a:buNone/>
            </a:pPr>
            <a:r>
              <a:rPr lang="en" dirty="0"/>
              <a:t>• part of the </a:t>
            </a:r>
            <a:r>
              <a:rPr lang="en" dirty="0" err="1"/>
              <a:t>esophagu</a:t>
            </a:r>
            <a:r>
              <a:rPr lang="de-CH" dirty="0"/>
              <a:t>s</a:t>
            </a:r>
            <a:endParaRPr lang="en" dirty="0"/>
          </a:p>
          <a:p>
            <a:pPr>
              <a:buFont typeface="Wingdings" pitchFamily="2" charset="2"/>
              <a:buChar char="ü"/>
            </a:pPr>
            <a:r>
              <a:rPr lang="en" dirty="0"/>
              <a:t>The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Inferior mediastinum </a:t>
            </a:r>
            <a:r>
              <a:rPr lang="en" dirty="0"/>
              <a:t>contains the heart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100" name="Picture 4" descr="Chapter 5. Superior and Posterior Mediastina | Basicmedical Key">
            <a:extLst>
              <a:ext uri="{FF2B5EF4-FFF2-40B4-BE49-F238E27FC236}">
                <a16:creationId xmlns:a16="http://schemas.microsoft.com/office/drawing/2014/main" id="{5884966B-EBDD-3950-0822-BA9EA5EF1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236" y="2981194"/>
            <a:ext cx="5147095" cy="37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D8990056-30AA-E36C-D943-9E0422D17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99698"/>
              </p:ext>
            </p:extLst>
          </p:nvPr>
        </p:nvGraphicFramePr>
        <p:xfrm>
          <a:off x="5962389" y="175364"/>
          <a:ext cx="5987441" cy="6538588"/>
        </p:xfrm>
        <a:graphic>
          <a:graphicData uri="http://schemas.openxmlformats.org/drawingml/2006/table">
            <a:tbl>
              <a:tblPr/>
              <a:tblGrid>
                <a:gridCol w="1580264">
                  <a:extLst>
                    <a:ext uri="{9D8B030D-6E8A-4147-A177-3AD203B41FA5}">
                      <a16:colId xmlns:a16="http://schemas.microsoft.com/office/drawing/2014/main" val="4009268208"/>
                    </a:ext>
                  </a:extLst>
                </a:gridCol>
                <a:gridCol w="4407177">
                  <a:extLst>
                    <a:ext uri="{9D8B030D-6E8A-4147-A177-3AD203B41FA5}">
                      <a16:colId xmlns:a16="http://schemas.microsoft.com/office/drawing/2014/main" val="1687900942"/>
                    </a:ext>
                  </a:extLst>
                </a:gridCol>
              </a:tblGrid>
              <a:tr h="926046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Key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points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about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neurovasculature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posterior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CH" sz="2000" b="1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mediastinum</a:t>
                      </a:r>
                      <a:r>
                        <a:rPr lang="de-CH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marL="77436" marR="77436" marT="38718" marB="38718" anchor="ctr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94146"/>
                  </a:ext>
                </a:extLst>
              </a:tr>
              <a:tr h="2259226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20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Arteries</a:t>
                      </a:r>
                      <a:endParaRPr lang="de-CH" sz="2000" b="1" dirty="0">
                        <a:solidFill>
                          <a:srgbClr val="495354"/>
                        </a:solidFill>
                        <a:effectLst/>
                        <a:latin typeface="PlutoSansMedium"/>
                      </a:endParaRPr>
                    </a:p>
                  </a:txBody>
                  <a:tcPr marL="120993" marR="120993" marT="80662" marB="80662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Descending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thoracic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aorta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its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branches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(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pericardial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branches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, bronchial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branches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esophageal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branches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, mediastinal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branches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posterior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intercostal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arteries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, superior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phrenic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artery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subcostal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artery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)</a:t>
                      </a:r>
                    </a:p>
                  </a:txBody>
                  <a:tcPr marL="120993" marR="120993" marT="80662" marB="8066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82534"/>
                  </a:ext>
                </a:extLst>
              </a:tr>
              <a:tr h="1863266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20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Veins</a:t>
                      </a:r>
                      <a:endParaRPr lang="de-CH" sz="2000" b="1" dirty="0">
                        <a:solidFill>
                          <a:srgbClr val="495354"/>
                        </a:solidFill>
                        <a:effectLst/>
                        <a:latin typeface="PlutoSansMedium"/>
                      </a:endParaRPr>
                    </a:p>
                  </a:txBody>
                  <a:tcPr marL="120993" marR="120993" marT="80662" marB="80662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de-CH" sz="2000">
                          <a:solidFill>
                            <a:srgbClr val="495354"/>
                          </a:solidFill>
                          <a:effectLst/>
                        </a:rPr>
                        <a:t>Azygos system of veins (azygos vein, hemiazygos vein, accessory hemiazygos vein), posterior intercostal veins, esophageal veins</a:t>
                      </a:r>
                    </a:p>
                  </a:txBody>
                  <a:tcPr marL="120993" marR="120993" marT="80662" marB="8066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33330"/>
                  </a:ext>
                </a:extLst>
              </a:tr>
              <a:tr h="149005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2000" b="1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Nerves</a:t>
                      </a:r>
                      <a:endParaRPr lang="de-CH" sz="2000" b="1" dirty="0">
                        <a:solidFill>
                          <a:srgbClr val="495354"/>
                        </a:solidFill>
                        <a:effectLst/>
                        <a:latin typeface="PlutoSansMedium"/>
                      </a:endParaRPr>
                    </a:p>
                  </a:txBody>
                  <a:tcPr marL="120993" marR="120993" marT="80662" marB="80662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Sympathetic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trunks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thoracic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splanchnic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nerves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vagi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nerves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esophageal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plexus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, anterior and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posterior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vagal</a:t>
                      </a:r>
                      <a:r>
                        <a:rPr lang="de-CH" sz="20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2000" dirty="0" err="1">
                          <a:solidFill>
                            <a:srgbClr val="495354"/>
                          </a:solidFill>
                          <a:effectLst/>
                        </a:rPr>
                        <a:t>trunks</a:t>
                      </a:r>
                      <a:endParaRPr lang="de-CH" sz="20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120993" marR="120993" marT="80662" marB="8066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506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8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C04F5A-CC92-0353-A139-F1066F91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58" y="131975"/>
            <a:ext cx="3331923" cy="1178351"/>
          </a:xfrm>
        </p:spPr>
        <p:txBody>
          <a:bodyPr>
            <a:normAutofit/>
          </a:bodyPr>
          <a:lstStyle/>
          <a:p>
            <a:r>
              <a:rPr lang="de-CH" sz="3600" dirty="0" err="1">
                <a:solidFill>
                  <a:schemeClr val="accent6">
                    <a:lumMod val="50000"/>
                  </a:schemeClr>
                </a:solidFill>
              </a:rPr>
              <a:t>Lymphatics</a:t>
            </a:r>
            <a:r>
              <a:rPr lang="de-CH" sz="3600" dirty="0">
                <a:solidFill>
                  <a:schemeClr val="accent6">
                    <a:lumMod val="50000"/>
                  </a:schemeClr>
                </a:solidFill>
              </a:rPr>
              <a:t> - Mediastinum</a:t>
            </a:r>
            <a:endParaRPr lang="el-G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22" name="Picture 2" descr="Supraclavicular lymph nodes (Nodi lymphoidei supraclaviculares); Image: Irina Münstermann">
            <a:extLst>
              <a:ext uri="{FF2B5EF4-FFF2-40B4-BE49-F238E27FC236}">
                <a16:creationId xmlns:a16="http://schemas.microsoft.com/office/drawing/2014/main" id="{66EFF0C1-487A-13F6-781B-89914FFE5B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494"/>
            <a:ext cx="3331923" cy="48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8CA14669-8AEE-5B01-1E49-7D9EB9566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10142"/>
              </p:ext>
            </p:extLst>
          </p:nvPr>
        </p:nvGraphicFramePr>
        <p:xfrm>
          <a:off x="3432132" y="131975"/>
          <a:ext cx="8759867" cy="6738707"/>
        </p:xfrm>
        <a:graphic>
          <a:graphicData uri="http://schemas.openxmlformats.org/drawingml/2006/table">
            <a:tbl>
              <a:tblPr/>
              <a:tblGrid>
                <a:gridCol w="1440493">
                  <a:extLst>
                    <a:ext uri="{9D8B030D-6E8A-4147-A177-3AD203B41FA5}">
                      <a16:colId xmlns:a16="http://schemas.microsoft.com/office/drawing/2014/main" val="3994902816"/>
                    </a:ext>
                  </a:extLst>
                </a:gridCol>
                <a:gridCol w="7319374">
                  <a:extLst>
                    <a:ext uri="{9D8B030D-6E8A-4147-A177-3AD203B41FA5}">
                      <a16:colId xmlns:a16="http://schemas.microsoft.com/office/drawing/2014/main" val="4267016362"/>
                    </a:ext>
                  </a:extLst>
                </a:gridCol>
              </a:tblGrid>
              <a:tr h="259102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Key </a:t>
                      </a:r>
                      <a:r>
                        <a:rPr lang="de-CH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points</a:t>
                      </a:r>
                      <a:r>
                        <a:rPr lang="de-C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CH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about</a:t>
                      </a:r>
                      <a:r>
                        <a:rPr lang="de-C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CH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de-C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CH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lymphatics</a:t>
                      </a:r>
                      <a:r>
                        <a:rPr lang="de-C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CH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de-C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CH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de-C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CH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mediastinum</a:t>
                      </a:r>
                      <a:endParaRPr lang="de-CH" sz="1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27943" marR="27943" marT="13972" marB="13972" anchor="ctr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41947"/>
                  </a:ext>
                </a:extLst>
              </a:tr>
              <a:tr h="188890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Main </a:t>
                      </a:r>
                      <a:r>
                        <a:rPr lang="de-CH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lymphatic</a:t>
                      </a:r>
                      <a:r>
                        <a:rPr lang="de-C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vessels</a:t>
                      </a:r>
                      <a:endParaRPr lang="de-CH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lutoSansMedium"/>
                      </a:endParaRPr>
                    </a:p>
                  </a:txBody>
                  <a:tcPr marL="43661" marR="43661" marT="29108" marB="29108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8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Thoracic </a:t>
                      </a:r>
                      <a:r>
                        <a:rPr lang="de-CH" sz="18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duct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: Drains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most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mediastinal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organs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via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bronchomediastinal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lymphatic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trunk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(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well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majority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body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except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for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regions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received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by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lymphatic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duct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listed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below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)</a:t>
                      </a:r>
                      <a:b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</a:b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Right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lymphatic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duct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Drains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side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heart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lung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lower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lobe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lung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side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thorax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via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bronchomediastinal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lymphatic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trunk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(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well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side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head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and neck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upper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limb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)</a:t>
                      </a:r>
                    </a:p>
                  </a:txBody>
                  <a:tcPr marL="43661" marR="43661" marT="29108" marB="29108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4518"/>
                  </a:ext>
                </a:extLst>
              </a:tr>
              <a:tr h="457802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Main </a:t>
                      </a:r>
                      <a:r>
                        <a:rPr lang="de-CH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groups</a:t>
                      </a:r>
                      <a:r>
                        <a:rPr lang="de-C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of</a:t>
                      </a:r>
                      <a:r>
                        <a:rPr lang="de-C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lymph</a:t>
                      </a:r>
                      <a:r>
                        <a:rPr lang="de-C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PlutoSansMedium"/>
                        </a:rPr>
                        <a:t>nodes</a:t>
                      </a:r>
                      <a:endParaRPr lang="de-CH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lutoSansMedium"/>
                      </a:endParaRPr>
                    </a:p>
                  </a:txBody>
                  <a:tcPr marL="43661" marR="43661" marT="29108" marB="29108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Brachiocephalic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lymph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nodes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Drain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thymus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thyroid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glands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pericardium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right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side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heart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→ ipsilateral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bronchomediastinal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lymph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trunk</a:t>
                      </a: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Posterior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mediastinal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lymph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nodes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Drain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esophagus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posterior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pericardium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posterior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surface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diaphragm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→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thoracic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duct</a:t>
                      </a: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Paratracheal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lymph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nodes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Drain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lungs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larynx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laryngopharynx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trachea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thyroid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gland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esophagus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→ ipsilateral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bronchomediastinal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lymph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trunk</a:t>
                      </a: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b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Superior and inferior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tracheobronchial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lymph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nodes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Drain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bronchi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lungs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(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receives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lymph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from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intrapulmonary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bronchopulmonary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nodes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),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left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side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heart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→ paratracheal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lymph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nodes</a:t>
                      </a: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Intercostal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lymph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nodes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Drain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posterolateral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part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thoracic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wall, parietal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pleura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breasts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well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as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vertebral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column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deep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muscles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of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back</a:t>
                      </a:r>
                      <a:br>
                        <a:rPr lang="de-CH" sz="1600" b="0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b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</a:b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Superior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phrenic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lymph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 </a:t>
                      </a:r>
                      <a:r>
                        <a:rPr lang="de-CH" sz="1600" b="1" u="sng" dirty="0" err="1">
                          <a:solidFill>
                            <a:srgbClr val="495354"/>
                          </a:solidFill>
                          <a:effectLst/>
                          <a:latin typeface="PlutoSansMedium"/>
                        </a:rPr>
                        <a:t>nodes</a:t>
                      </a:r>
                      <a:r>
                        <a:rPr lang="de-CH" sz="1600" b="1" u="sng" dirty="0">
                          <a:solidFill>
                            <a:srgbClr val="495354"/>
                          </a:solidFill>
                          <a:effectLst/>
                        </a:rPr>
                        <a:t>: 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Drain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diaphragm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pericardium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diaphragmatic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pleura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, and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lowest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intercostal</a:t>
                      </a:r>
                      <a:r>
                        <a:rPr lang="de-CH" sz="1600" dirty="0">
                          <a:solidFill>
                            <a:srgbClr val="495354"/>
                          </a:solidFill>
                          <a:effectLst/>
                        </a:rPr>
                        <a:t> </a:t>
                      </a:r>
                      <a:r>
                        <a:rPr lang="de-CH" sz="1600" dirty="0" err="1">
                          <a:solidFill>
                            <a:srgbClr val="495354"/>
                          </a:solidFill>
                          <a:effectLst/>
                        </a:rPr>
                        <a:t>spaces</a:t>
                      </a:r>
                      <a:endParaRPr lang="de-CH" sz="16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43661" marR="43661" marT="29108" marB="29108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48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30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D78A71-1586-5DA2-2C1A-1D7A29B1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63" y="262648"/>
            <a:ext cx="11728537" cy="846306"/>
          </a:xfrm>
        </p:spPr>
        <p:txBody>
          <a:bodyPr>
            <a:normAutofit fontScale="90000"/>
          </a:bodyPr>
          <a:lstStyle/>
          <a:p>
            <a:pPr algn="ctr"/>
            <a:r>
              <a:rPr lang="en" sz="3700" b="1" dirty="0">
                <a:solidFill>
                  <a:schemeClr val="accent6">
                    <a:lumMod val="50000"/>
                  </a:schemeClr>
                </a:solidFill>
              </a:rPr>
              <a:t>Basic anatomical elements of the heart</a:t>
            </a:r>
            <a:br>
              <a:rPr lang="en" sz="3700" dirty="0"/>
            </a:br>
            <a:endParaRPr lang="el-GR" sz="3700" dirty="0"/>
          </a:p>
        </p:txBody>
      </p:sp>
      <p:pic>
        <p:nvPicPr>
          <p:cNvPr id="5122" name="Picture 2" descr="Heart chambers: MedlinePlus Medical Encyclopedia Image">
            <a:extLst>
              <a:ext uri="{FF2B5EF4-FFF2-40B4-BE49-F238E27FC236}">
                <a16:creationId xmlns:a16="http://schemas.microsoft.com/office/drawing/2014/main" id="{AE349E8E-9359-0C77-E938-8839E3668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r="13229" b="-1"/>
          <a:stretch>
            <a:fillRect/>
          </a:stretch>
        </p:blipFill>
        <p:spPr bwMode="auto">
          <a:xfrm>
            <a:off x="87682" y="1582057"/>
            <a:ext cx="4231659" cy="43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C8B181-1CDD-4715-6FD9-C8EA45A18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144" y="1108955"/>
            <a:ext cx="7589856" cy="574904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" sz="2400" dirty="0"/>
              <a:t>• Conical hollow muscular organ situated </a:t>
            </a:r>
            <a:r>
              <a:rPr lang="en" sz="2400" b="1" dirty="0">
                <a:solidFill>
                  <a:schemeClr val="accent6">
                    <a:lumMod val="50000"/>
                  </a:schemeClr>
                </a:solidFill>
              </a:rPr>
              <a:t>in the middle mediastinum </a:t>
            </a:r>
            <a:r>
              <a:rPr lang="en" sz="2400" dirty="0"/>
              <a:t>and is </a:t>
            </a:r>
            <a:r>
              <a:rPr lang="en" sz="2400" b="1" dirty="0">
                <a:solidFill>
                  <a:schemeClr val="accent6">
                    <a:lumMod val="50000"/>
                  </a:schemeClr>
                </a:solidFill>
              </a:rPr>
              <a:t>enclosed within the pericardium </a:t>
            </a:r>
          </a:p>
          <a:p>
            <a:pPr marL="0" indent="0" algn="just">
              <a:buNone/>
            </a:pPr>
            <a:r>
              <a:rPr lang="en" sz="2400" dirty="0"/>
              <a:t>• compound (depressor) pump - sucks &amp; pushes blood</a:t>
            </a:r>
          </a:p>
          <a:p>
            <a:pPr marL="0" indent="0" algn="just">
              <a:buNone/>
            </a:pPr>
            <a:r>
              <a:rPr lang="en" sz="2400" dirty="0"/>
              <a:t>• fist size of the person it belongs to</a:t>
            </a:r>
          </a:p>
          <a:p>
            <a:pPr marL="0" indent="0" algn="just">
              <a:buNone/>
            </a:pPr>
            <a:r>
              <a:rPr lang="en" sz="2400" dirty="0"/>
              <a:t>• weight about 300 g.</a:t>
            </a:r>
          </a:p>
          <a:p>
            <a:pPr marL="0" indent="0" algn="just">
              <a:buNone/>
            </a:pPr>
            <a:r>
              <a:rPr lang="en" sz="2400" dirty="0"/>
              <a:t>• relatively larger in size in men than in women</a:t>
            </a:r>
          </a:p>
          <a:p>
            <a:pPr marL="0" indent="0" algn="just">
              <a:buNone/>
            </a:pPr>
            <a:r>
              <a:rPr lang="en" sz="2400" dirty="0"/>
              <a:t>• </a:t>
            </a:r>
            <a:r>
              <a:rPr lang="en" sz="2400" b="1" dirty="0">
                <a:solidFill>
                  <a:schemeClr val="accent6">
                    <a:lumMod val="50000"/>
                  </a:schemeClr>
                </a:solidFill>
              </a:rPr>
              <a:t>4 chambers (2 </a:t>
            </a:r>
            <a:r>
              <a:rPr lang="en" sz="2400" b="1" dirty="0" err="1">
                <a:solidFill>
                  <a:schemeClr val="accent6">
                    <a:lumMod val="50000"/>
                  </a:schemeClr>
                </a:solidFill>
              </a:rPr>
              <a:t>atrials</a:t>
            </a:r>
            <a:r>
              <a:rPr lang="en" sz="2400" b="1" dirty="0">
                <a:solidFill>
                  <a:schemeClr val="accent6">
                    <a:lumMod val="50000"/>
                  </a:schemeClr>
                </a:solidFill>
              </a:rPr>
              <a:t> - 2 ventricles)</a:t>
            </a:r>
          </a:p>
          <a:p>
            <a:pPr marL="0" indent="0" algn="just">
              <a:buNone/>
            </a:pPr>
            <a:r>
              <a:rPr lang="en" sz="2400" dirty="0"/>
              <a:t>• atrial &amp; atrial septum</a:t>
            </a:r>
          </a:p>
          <a:p>
            <a:pPr marL="0" indent="0" algn="just">
              <a:buNone/>
            </a:pPr>
            <a:r>
              <a:rPr lang="en" sz="2400" dirty="0"/>
              <a:t>• </a:t>
            </a:r>
            <a:r>
              <a:rPr lang="en" sz="2400" b="1" dirty="0">
                <a:solidFill>
                  <a:schemeClr val="accent6">
                    <a:lumMod val="50000"/>
                  </a:schemeClr>
                </a:solidFill>
              </a:rPr>
              <a:t>2 AV valves (tricuspid &amp; bicuspid or mitral)</a:t>
            </a:r>
          </a:p>
          <a:p>
            <a:pPr marL="0" indent="0" algn="just">
              <a:buNone/>
            </a:pPr>
            <a:r>
              <a:rPr lang="en" sz="2400" b="1" dirty="0">
                <a:solidFill>
                  <a:schemeClr val="accent6">
                    <a:lumMod val="50000"/>
                  </a:schemeClr>
                </a:solidFill>
              </a:rPr>
              <a:t>• 2 arterial valves (pulmonary &amp; aortic)</a:t>
            </a:r>
          </a:p>
          <a:p>
            <a:pPr marL="0" indent="0" algn="just">
              <a:buNone/>
            </a:pPr>
            <a:r>
              <a:rPr lang="en" sz="2400" dirty="0"/>
              <a:t>• fibrous skeleton of the heart (in the form of fibrous rings around the orifices of the atrioventricular &amp; arterial valves</a:t>
            </a:r>
          </a:p>
          <a:p>
            <a:pPr marL="0" indent="0">
              <a:buNone/>
            </a:pP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15568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98363B-317C-0564-FE7D-0C96069E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426" y="77821"/>
            <a:ext cx="6676373" cy="912779"/>
          </a:xfrm>
        </p:spPr>
        <p:txBody>
          <a:bodyPr>
            <a:normAutofit/>
          </a:bodyPr>
          <a:lstStyle/>
          <a:p>
            <a:pPr algn="ctr"/>
            <a:r>
              <a:rPr lang="de-CH" sz="3600" b="1" dirty="0" err="1">
                <a:solidFill>
                  <a:schemeClr val="accent6">
                    <a:lumMod val="50000"/>
                  </a:schemeClr>
                </a:solidFill>
              </a:rPr>
              <a:t>Structures</a:t>
            </a:r>
            <a:r>
              <a:rPr lang="de-CH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600" b="1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CH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600" b="1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CH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3600" b="1" dirty="0" err="1">
                <a:solidFill>
                  <a:schemeClr val="accent6">
                    <a:lumMod val="50000"/>
                  </a:schemeClr>
                </a:solidFill>
              </a:rPr>
              <a:t>heart</a:t>
            </a:r>
            <a:endParaRPr lang="el-G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CC90A2-6750-79DA-E764-EF32F647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672" y="263047"/>
            <a:ext cx="5029200" cy="6313117"/>
          </a:xfrm>
        </p:spPr>
        <p:txBody>
          <a:bodyPr>
            <a:noAutofit/>
          </a:bodyPr>
          <a:lstStyle/>
          <a:p>
            <a:pPr algn="just"/>
            <a:r>
              <a:rPr lang="de-CH" sz="1800" dirty="0"/>
              <a:t>Chambers</a:t>
            </a:r>
          </a:p>
          <a:p>
            <a:pPr algn="just">
              <a:buFont typeface="Wingdings" pitchFamily="2" charset="2"/>
              <a:buChar char="Ø"/>
            </a:pPr>
            <a:r>
              <a:rPr lang="de-CH" sz="1800" dirty="0"/>
              <a:t>Right </a:t>
            </a:r>
            <a:r>
              <a:rPr lang="de-CH" sz="1800" dirty="0" err="1"/>
              <a:t>atrium</a:t>
            </a:r>
            <a:r>
              <a:rPr lang="de-CH" sz="1800" dirty="0"/>
              <a:t> (</a:t>
            </a:r>
            <a:r>
              <a:rPr lang="de-CH" sz="1800" dirty="0" err="1"/>
              <a:t>blood</a:t>
            </a:r>
            <a:r>
              <a:rPr lang="de-CH" sz="1800" dirty="0"/>
              <a:t> </a:t>
            </a:r>
            <a:r>
              <a:rPr lang="de-CH" sz="1800" dirty="0" err="1"/>
              <a:t>enters</a:t>
            </a:r>
            <a:r>
              <a:rPr lang="de-CH" sz="1800" dirty="0"/>
              <a:t> </a:t>
            </a:r>
            <a:r>
              <a:rPr lang="de-CH" sz="1800" dirty="0" err="1"/>
              <a:t>heart</a:t>
            </a:r>
            <a:r>
              <a:rPr lang="de-CH" sz="1800" dirty="0"/>
              <a:t> </a:t>
            </a:r>
            <a:r>
              <a:rPr lang="de-CH" sz="1800" dirty="0" err="1"/>
              <a:t>through</a:t>
            </a:r>
            <a:r>
              <a:rPr lang="de-CH" sz="1800" dirty="0"/>
              <a:t> SVC and IVC)</a:t>
            </a:r>
          </a:p>
          <a:p>
            <a:pPr algn="just">
              <a:buFont typeface="Wingdings" pitchFamily="2" charset="2"/>
              <a:buChar char="Ø"/>
            </a:pPr>
            <a:r>
              <a:rPr lang="de-CH" sz="1800" dirty="0"/>
              <a:t>Right </a:t>
            </a:r>
            <a:r>
              <a:rPr lang="de-CH" sz="1800" dirty="0" err="1"/>
              <a:t>ventricle</a:t>
            </a:r>
            <a:r>
              <a:rPr lang="de-CH" sz="1800" dirty="0"/>
              <a:t> (</a:t>
            </a:r>
            <a:r>
              <a:rPr lang="de-CH" sz="1800" dirty="0" err="1"/>
              <a:t>blood</a:t>
            </a:r>
            <a:r>
              <a:rPr lang="de-CH" sz="1800" dirty="0"/>
              <a:t> </a:t>
            </a:r>
            <a:r>
              <a:rPr lang="de-CH" sz="1800" dirty="0" err="1"/>
              <a:t>enters</a:t>
            </a:r>
            <a:r>
              <a:rPr lang="de-CH" sz="1800" dirty="0"/>
              <a:t> </a:t>
            </a:r>
            <a:r>
              <a:rPr lang="de-CH" sz="1800" dirty="0" err="1"/>
              <a:t>through</a:t>
            </a:r>
            <a:r>
              <a:rPr lang="de-CH" sz="1800" dirty="0"/>
              <a:t>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/>
              <a:t>tricuspid</a:t>
            </a:r>
            <a:r>
              <a:rPr lang="de-CH" sz="1800" dirty="0"/>
              <a:t> </a:t>
            </a:r>
            <a:r>
              <a:rPr lang="de-CH" sz="1800" dirty="0" err="1"/>
              <a:t>valve</a:t>
            </a:r>
            <a:r>
              <a:rPr lang="de-CH" sz="1800" dirty="0"/>
              <a:t> </a:t>
            </a:r>
            <a:r>
              <a:rPr lang="de-CH" sz="1800" dirty="0" err="1"/>
              <a:t>or</a:t>
            </a:r>
            <a:r>
              <a:rPr lang="de-CH" sz="1800" dirty="0"/>
              <a:t> </a:t>
            </a:r>
            <a:r>
              <a:rPr lang="de-CH" sz="1800" dirty="0" err="1"/>
              <a:t>right</a:t>
            </a:r>
            <a:r>
              <a:rPr lang="de-CH" sz="1800" dirty="0"/>
              <a:t> </a:t>
            </a:r>
            <a:r>
              <a:rPr lang="de-CH" sz="1800" dirty="0" err="1"/>
              <a:t>atrioventricular</a:t>
            </a:r>
            <a:r>
              <a:rPr lang="de-CH" sz="1800" dirty="0"/>
              <a:t> </a:t>
            </a:r>
            <a:r>
              <a:rPr lang="de-CH" sz="1800" dirty="0" err="1"/>
              <a:t>valve</a:t>
            </a:r>
            <a:r>
              <a:rPr lang="de-CH" sz="1800" dirty="0"/>
              <a:t>, </a:t>
            </a:r>
            <a:r>
              <a:rPr lang="de-CH" sz="1800" dirty="0" err="1"/>
              <a:t>blood</a:t>
            </a:r>
            <a:r>
              <a:rPr lang="de-CH" sz="1800" dirty="0"/>
              <a:t> </a:t>
            </a:r>
            <a:r>
              <a:rPr lang="de-CH" sz="1800" dirty="0" err="1"/>
              <a:t>travels</a:t>
            </a:r>
            <a:r>
              <a:rPr lang="de-CH" sz="1800" dirty="0"/>
              <a:t> </a:t>
            </a:r>
            <a:r>
              <a:rPr lang="de-CH" sz="1800" dirty="0" err="1"/>
              <a:t>to</a:t>
            </a:r>
            <a:r>
              <a:rPr lang="de-CH" sz="1800" dirty="0"/>
              <a:t>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/>
              <a:t>lungs</a:t>
            </a:r>
            <a:r>
              <a:rPr lang="de-CH" sz="1800" dirty="0"/>
              <a:t> via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/>
              <a:t>pulmonary</a:t>
            </a:r>
            <a:r>
              <a:rPr lang="de-CH" sz="1800" dirty="0"/>
              <a:t> </a:t>
            </a:r>
            <a:r>
              <a:rPr lang="de-CH" sz="1800" dirty="0" err="1"/>
              <a:t>trunk</a:t>
            </a:r>
            <a:r>
              <a:rPr lang="de-CH" sz="1800" dirty="0"/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de-CH" sz="1800" dirty="0" err="1"/>
              <a:t>Left</a:t>
            </a:r>
            <a:r>
              <a:rPr lang="de-CH" sz="1800" dirty="0"/>
              <a:t> </a:t>
            </a:r>
            <a:r>
              <a:rPr lang="de-CH" sz="1800" dirty="0" err="1"/>
              <a:t>ventricle</a:t>
            </a:r>
            <a:r>
              <a:rPr lang="de-CH" sz="1800" dirty="0"/>
              <a:t> (</a:t>
            </a:r>
            <a:r>
              <a:rPr lang="de-CH" sz="1800" dirty="0" err="1"/>
              <a:t>oxygenated</a:t>
            </a:r>
            <a:r>
              <a:rPr lang="de-CH" sz="1800" dirty="0"/>
              <a:t> </a:t>
            </a:r>
            <a:r>
              <a:rPr lang="de-CH" sz="1800" dirty="0" err="1"/>
              <a:t>blood</a:t>
            </a:r>
            <a:r>
              <a:rPr lang="de-CH" sz="1800" dirty="0"/>
              <a:t> </a:t>
            </a:r>
            <a:r>
              <a:rPr lang="de-CH" sz="1800" dirty="0" err="1"/>
              <a:t>gets</a:t>
            </a:r>
            <a:r>
              <a:rPr lang="de-CH" sz="1800" dirty="0"/>
              <a:t> </a:t>
            </a:r>
            <a:r>
              <a:rPr lang="de-CH" sz="1800" dirty="0" err="1"/>
              <a:t>pumped</a:t>
            </a:r>
            <a:r>
              <a:rPr lang="de-CH" sz="1800" dirty="0"/>
              <a:t> </a:t>
            </a:r>
            <a:r>
              <a:rPr lang="de-CH" sz="1800" dirty="0" err="1"/>
              <a:t>through</a:t>
            </a:r>
            <a:r>
              <a:rPr lang="de-CH" sz="1800" dirty="0"/>
              <a:t>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/>
              <a:t>ascending</a:t>
            </a:r>
            <a:r>
              <a:rPr lang="de-CH" sz="1800" dirty="0"/>
              <a:t> </a:t>
            </a:r>
            <a:r>
              <a:rPr lang="de-CH" sz="1800" dirty="0" err="1"/>
              <a:t>aorta</a:t>
            </a:r>
            <a:r>
              <a:rPr lang="de-CH" sz="1800" dirty="0"/>
              <a:t> and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/>
              <a:t>aortic</a:t>
            </a:r>
            <a:r>
              <a:rPr lang="de-CH" sz="1800" dirty="0"/>
              <a:t> </a:t>
            </a:r>
            <a:r>
              <a:rPr lang="de-CH" sz="1800" dirty="0" err="1"/>
              <a:t>arch</a:t>
            </a:r>
            <a:r>
              <a:rPr lang="de-CH" sz="1800" dirty="0"/>
              <a:t> </a:t>
            </a:r>
            <a:r>
              <a:rPr lang="de-CH" sz="1800" dirty="0" err="1"/>
              <a:t>to</a:t>
            </a:r>
            <a:r>
              <a:rPr lang="de-CH" sz="1800" dirty="0"/>
              <a:t>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/>
              <a:t>body</a:t>
            </a:r>
            <a:r>
              <a:rPr lang="de-CH" sz="1800" dirty="0"/>
              <a:t>, 3 </a:t>
            </a:r>
            <a:r>
              <a:rPr lang="de-CH" sz="1800" dirty="0" err="1"/>
              <a:t>major</a:t>
            </a:r>
            <a:r>
              <a:rPr lang="de-CH" sz="1800" dirty="0"/>
              <a:t> </a:t>
            </a:r>
            <a:r>
              <a:rPr lang="de-CH" sz="1800" dirty="0" err="1"/>
              <a:t>branches</a:t>
            </a:r>
            <a:r>
              <a:rPr lang="de-CH" sz="1800" dirty="0"/>
              <a:t>: </a:t>
            </a:r>
            <a:r>
              <a:rPr lang="de-CH" sz="1800" dirty="0" err="1"/>
              <a:t>brachiocephalic</a:t>
            </a:r>
            <a:r>
              <a:rPr lang="de-CH" sz="1800" dirty="0"/>
              <a:t> </a:t>
            </a:r>
            <a:r>
              <a:rPr lang="de-CH" sz="1800" dirty="0" err="1"/>
              <a:t>trunk</a:t>
            </a:r>
            <a:r>
              <a:rPr lang="de-CH" sz="1800" dirty="0"/>
              <a:t>, </a:t>
            </a:r>
            <a:r>
              <a:rPr lang="de-CH" sz="1800" dirty="0" err="1"/>
              <a:t>left</a:t>
            </a:r>
            <a:r>
              <a:rPr lang="de-CH" sz="1800" dirty="0"/>
              <a:t> </a:t>
            </a:r>
            <a:r>
              <a:rPr lang="de-CH" sz="1800" dirty="0" err="1"/>
              <a:t>common</a:t>
            </a:r>
            <a:r>
              <a:rPr lang="de-CH" sz="1800" dirty="0"/>
              <a:t> </a:t>
            </a:r>
            <a:r>
              <a:rPr lang="de-CH" sz="1800" dirty="0" err="1"/>
              <a:t>carotid</a:t>
            </a:r>
            <a:r>
              <a:rPr lang="de-CH" sz="1800" dirty="0"/>
              <a:t> </a:t>
            </a:r>
            <a:r>
              <a:rPr lang="de-CH" sz="1800" dirty="0" err="1"/>
              <a:t>artery</a:t>
            </a:r>
            <a:r>
              <a:rPr lang="de-CH" sz="1800" dirty="0"/>
              <a:t> and </a:t>
            </a:r>
            <a:r>
              <a:rPr lang="de-CH" sz="1800" dirty="0" err="1"/>
              <a:t>left</a:t>
            </a:r>
            <a:r>
              <a:rPr lang="de-CH" sz="1800" dirty="0"/>
              <a:t> </a:t>
            </a:r>
            <a:r>
              <a:rPr lang="de-CH" sz="1800" dirty="0" err="1"/>
              <a:t>subclavian</a:t>
            </a:r>
            <a:r>
              <a:rPr lang="de-CH" sz="1800" dirty="0"/>
              <a:t> </a:t>
            </a:r>
            <a:r>
              <a:rPr lang="de-CH" sz="1800" dirty="0" err="1"/>
              <a:t>artery</a:t>
            </a:r>
            <a:r>
              <a:rPr lang="de-CH" sz="1800" dirty="0"/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de-CH" sz="1800" dirty="0" err="1"/>
              <a:t>Left</a:t>
            </a:r>
            <a:r>
              <a:rPr lang="de-CH" sz="1800" dirty="0"/>
              <a:t> </a:t>
            </a:r>
            <a:r>
              <a:rPr lang="de-CH" sz="1800" dirty="0" err="1"/>
              <a:t>atrium</a:t>
            </a:r>
            <a:r>
              <a:rPr lang="de-CH" sz="1800" dirty="0"/>
              <a:t> (</a:t>
            </a:r>
            <a:r>
              <a:rPr lang="de-CH" sz="1800" dirty="0" err="1"/>
              <a:t>seen</a:t>
            </a:r>
            <a:r>
              <a:rPr lang="de-CH" sz="1800" dirty="0"/>
              <a:t> </a:t>
            </a:r>
            <a:r>
              <a:rPr lang="de-CH" sz="1800" dirty="0" err="1"/>
              <a:t>from</a:t>
            </a:r>
            <a:r>
              <a:rPr lang="de-CH" sz="1800" dirty="0"/>
              <a:t> </a:t>
            </a:r>
            <a:r>
              <a:rPr lang="de-CH" sz="1800" dirty="0" err="1"/>
              <a:t>the</a:t>
            </a:r>
            <a:r>
              <a:rPr lang="de-CH" sz="1800" dirty="0"/>
              <a:t> back)</a:t>
            </a:r>
          </a:p>
          <a:p>
            <a:pPr algn="just"/>
            <a:endParaRPr lang="de-CH" sz="1800" dirty="0"/>
          </a:p>
          <a:p>
            <a:pPr algn="just"/>
            <a:r>
              <a:rPr lang="de-CH" sz="1800" dirty="0"/>
              <a:t>Atrial Appendages (</a:t>
            </a:r>
            <a:r>
              <a:rPr lang="de-CH" sz="1800" dirty="0" err="1"/>
              <a:t>Auriculae</a:t>
            </a:r>
            <a:r>
              <a:rPr lang="de-CH" sz="1800" dirty="0"/>
              <a:t>): </a:t>
            </a:r>
            <a:r>
              <a:rPr lang="de-CH" sz="1800" dirty="0" err="1"/>
              <a:t>left</a:t>
            </a:r>
            <a:r>
              <a:rPr lang="de-CH" sz="1800" dirty="0"/>
              <a:t> and </a:t>
            </a:r>
            <a:r>
              <a:rPr lang="de-CH" sz="1800" dirty="0" err="1"/>
              <a:t>right</a:t>
            </a:r>
            <a:r>
              <a:rPr lang="de-CH" sz="1800" dirty="0"/>
              <a:t> </a:t>
            </a:r>
            <a:r>
              <a:rPr lang="de-CH" sz="1800" dirty="0" err="1"/>
              <a:t>auricle</a:t>
            </a:r>
            <a:endParaRPr lang="de-CH" sz="1800" dirty="0"/>
          </a:p>
          <a:p>
            <a:pPr algn="just"/>
            <a:r>
              <a:rPr lang="de-CH" sz="1800" dirty="0"/>
              <a:t>External Features: Conus arteriosus (</a:t>
            </a:r>
            <a:r>
              <a:rPr lang="de-CH" sz="1800" dirty="0" err="1"/>
              <a:t>connects</a:t>
            </a:r>
            <a:r>
              <a:rPr lang="de-CH" sz="1800" dirty="0"/>
              <a:t> </a:t>
            </a:r>
            <a:r>
              <a:rPr lang="de-CH" sz="1800" dirty="0" err="1"/>
              <a:t>right</a:t>
            </a:r>
            <a:r>
              <a:rPr lang="de-CH" sz="1800" dirty="0"/>
              <a:t> </a:t>
            </a:r>
            <a:r>
              <a:rPr lang="de-CH" sz="1800" dirty="0" err="1"/>
              <a:t>ventricle</a:t>
            </a:r>
            <a:r>
              <a:rPr lang="de-CH" sz="1800" dirty="0"/>
              <a:t> </a:t>
            </a:r>
            <a:r>
              <a:rPr lang="de-CH" sz="1800" dirty="0" err="1"/>
              <a:t>to</a:t>
            </a:r>
            <a:r>
              <a:rPr lang="de-CH" sz="1800" dirty="0"/>
              <a:t> </a:t>
            </a:r>
            <a:r>
              <a:rPr lang="de-CH" sz="1800" dirty="0" err="1"/>
              <a:t>pulmonary</a:t>
            </a:r>
            <a:r>
              <a:rPr lang="de-CH" sz="1800" dirty="0"/>
              <a:t> </a:t>
            </a:r>
            <a:r>
              <a:rPr lang="de-CH" sz="1800" dirty="0" err="1"/>
              <a:t>trunk</a:t>
            </a:r>
            <a:r>
              <a:rPr lang="de-CH" sz="1800" dirty="0"/>
              <a:t>), anterior </a:t>
            </a:r>
            <a:r>
              <a:rPr lang="de-CH" sz="1800" dirty="0" err="1"/>
              <a:t>interventricular</a:t>
            </a:r>
            <a:r>
              <a:rPr lang="de-CH" sz="1800" dirty="0"/>
              <a:t> </a:t>
            </a:r>
            <a:r>
              <a:rPr lang="de-CH" sz="1800" dirty="0" err="1"/>
              <a:t>sulcus</a:t>
            </a:r>
            <a:r>
              <a:rPr lang="de-CH" sz="1800" dirty="0"/>
              <a:t> (</a:t>
            </a:r>
            <a:r>
              <a:rPr lang="de-CH" sz="1800" dirty="0" err="1"/>
              <a:t>runs</a:t>
            </a:r>
            <a:r>
              <a:rPr lang="de-CH" sz="1800" dirty="0"/>
              <a:t> </a:t>
            </a:r>
            <a:r>
              <a:rPr lang="de-CH" sz="1800" dirty="0" err="1"/>
              <a:t>branch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</a:t>
            </a:r>
            <a:r>
              <a:rPr lang="de-CH" sz="1800" dirty="0" err="1"/>
              <a:t>left</a:t>
            </a:r>
            <a:r>
              <a:rPr lang="de-CH" sz="1800" dirty="0"/>
              <a:t> </a:t>
            </a:r>
            <a:r>
              <a:rPr lang="de-CH" sz="1800" dirty="0" err="1"/>
              <a:t>coronary</a:t>
            </a:r>
            <a:r>
              <a:rPr lang="de-CH" sz="1800" dirty="0"/>
              <a:t> </a:t>
            </a:r>
            <a:r>
              <a:rPr lang="de-CH" sz="1800" dirty="0" err="1"/>
              <a:t>artery</a:t>
            </a:r>
            <a:r>
              <a:rPr lang="de-CH" sz="1800" dirty="0"/>
              <a:t>), </a:t>
            </a:r>
            <a:r>
              <a:rPr lang="de-CH" sz="1800" dirty="0" err="1"/>
              <a:t>apex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/>
              <a:t>heart</a:t>
            </a:r>
            <a:r>
              <a:rPr lang="de-CH" sz="1800" dirty="0"/>
              <a:t> (</a:t>
            </a:r>
            <a:r>
              <a:rPr lang="de-CH" sz="1800" dirty="0" err="1"/>
              <a:t>part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</a:t>
            </a:r>
            <a:r>
              <a:rPr lang="de-CH" sz="1800" dirty="0" err="1"/>
              <a:t>left</a:t>
            </a:r>
            <a:r>
              <a:rPr lang="de-CH" sz="1800" dirty="0"/>
              <a:t> </a:t>
            </a:r>
            <a:r>
              <a:rPr lang="de-CH" sz="1800" dirty="0" err="1"/>
              <a:t>ventricle</a:t>
            </a:r>
            <a:r>
              <a:rPr lang="de-CH" sz="1800" dirty="0"/>
              <a:t>)</a:t>
            </a:r>
            <a:endParaRPr lang="el-GR" sz="1800" dirty="0"/>
          </a:p>
        </p:txBody>
      </p:sp>
      <p:pic>
        <p:nvPicPr>
          <p:cNvPr id="7170" name="Picture 2" descr="Heart in situ (pericardium removed)">
            <a:extLst>
              <a:ext uri="{FF2B5EF4-FFF2-40B4-BE49-F238E27FC236}">
                <a16:creationId xmlns:a16="http://schemas.microsoft.com/office/drawing/2014/main" id="{FA3FF0C7-32A9-3A9E-9C3C-75AAB5260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21" y="768485"/>
            <a:ext cx="6060332" cy="593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2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3D2B76E-96CB-B389-121A-147C2B3F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0" y="262647"/>
            <a:ext cx="7140101" cy="1909053"/>
          </a:xfrm>
        </p:spPr>
        <p:txBody>
          <a:bodyPr>
            <a:normAutofit/>
          </a:bodyPr>
          <a:lstStyle/>
          <a:p>
            <a:pPr algn="ctr"/>
            <a:r>
              <a:rPr lang="en" sz="3400" b="1" dirty="0">
                <a:solidFill>
                  <a:schemeClr val="accent6">
                    <a:lumMod val="50000"/>
                  </a:schemeClr>
                </a:solidFill>
              </a:rPr>
              <a:t>Projection of the heart on the chest wall</a:t>
            </a:r>
            <a:br>
              <a:rPr lang="en" sz="3400" dirty="0"/>
            </a:br>
            <a:endParaRPr lang="el-GR" sz="3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B8425A-5048-5092-6160-5906E2A2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59" y="1673157"/>
            <a:ext cx="7140101" cy="4679005"/>
          </a:xfrm>
        </p:spPr>
        <p:txBody>
          <a:bodyPr>
            <a:normAutofit lnSpcReduction="10000"/>
          </a:bodyPr>
          <a:lstStyle/>
          <a:p>
            <a:pPr algn="just"/>
            <a:r>
              <a:rPr lang="en" sz="2800" b="1" dirty="0">
                <a:solidFill>
                  <a:schemeClr val="accent6">
                    <a:lumMod val="50000"/>
                  </a:schemeClr>
                </a:solidFill>
              </a:rPr>
              <a:t>Anterior wall</a:t>
            </a:r>
          </a:p>
          <a:p>
            <a:pPr marL="0" indent="0" algn="just">
              <a:buNone/>
            </a:pPr>
            <a:r>
              <a:rPr lang="en" sz="2800" dirty="0"/>
              <a:t>irregular quadrilateral, trapezoidal shape</a:t>
            </a:r>
          </a:p>
          <a:p>
            <a:pPr marL="0" indent="0" algn="just">
              <a:buNone/>
            </a:pPr>
            <a:r>
              <a:rPr lang="en" sz="2800" b="1" dirty="0"/>
              <a:t>• </a:t>
            </a:r>
            <a:r>
              <a:rPr lang="en" sz="2800" b="1" dirty="0">
                <a:solidFill>
                  <a:schemeClr val="accent6">
                    <a:lumMod val="50000"/>
                  </a:schemeClr>
                </a:solidFill>
              </a:rPr>
              <a:t>Left borders</a:t>
            </a:r>
          </a:p>
          <a:p>
            <a:pPr marL="0" indent="0" algn="just">
              <a:buNone/>
            </a:pPr>
            <a:r>
              <a:rPr lang="en" sz="2800" dirty="0"/>
              <a:t>2nd costal cartilage to 5th intercostal space</a:t>
            </a:r>
          </a:p>
          <a:p>
            <a:pPr marL="0" indent="0" algn="just">
              <a:buNone/>
            </a:pPr>
            <a:r>
              <a:rPr lang="en" sz="2800" dirty="0"/>
              <a:t>1.5 and 8.5 cm from midline respectively.</a:t>
            </a:r>
          </a:p>
          <a:p>
            <a:pPr marL="0" indent="0" algn="just">
              <a:buNone/>
            </a:pPr>
            <a:r>
              <a:rPr lang="en" sz="2800" b="1" dirty="0"/>
              <a:t>• </a:t>
            </a:r>
            <a:r>
              <a:rPr lang="en" sz="2800" b="1" dirty="0">
                <a:solidFill>
                  <a:schemeClr val="accent6">
                    <a:lumMod val="50000"/>
                  </a:schemeClr>
                </a:solidFill>
              </a:rPr>
              <a:t>Right borders</a:t>
            </a:r>
          </a:p>
          <a:p>
            <a:pPr algn="just"/>
            <a:r>
              <a:rPr lang="en" sz="2800" dirty="0"/>
              <a:t>3rd costal cartilage to 6th costal cartilage, 2.5 cm</a:t>
            </a:r>
          </a:p>
          <a:p>
            <a:pPr algn="just"/>
            <a:r>
              <a:rPr lang="en" sz="2800" dirty="0"/>
              <a:t>from midline, the most convex 2.5 cm.</a:t>
            </a:r>
          </a:p>
          <a:p>
            <a:pPr marL="0" indent="0">
              <a:buNone/>
            </a:pPr>
            <a:endParaRPr lang="el-GR" sz="1900" dirty="0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6146" name="Picture 2" descr="Erasmus">
            <a:extLst>
              <a:ext uri="{FF2B5EF4-FFF2-40B4-BE49-F238E27FC236}">
                <a16:creationId xmlns:a16="http://schemas.microsoft.com/office/drawing/2014/main" id="{4795CB72-0607-79AA-AA2D-02236737D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r="9804" b="1"/>
          <a:stretch>
            <a:fillRect/>
          </a:stretch>
        </p:blipFill>
        <p:spPr bwMode="auto">
          <a:xfrm>
            <a:off x="7612260" y="10"/>
            <a:ext cx="457973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14931"/>
      </p:ext>
    </p:extLst>
  </p:cSld>
  <p:clrMapOvr>
    <a:masterClrMapping/>
  </p:clrMapOvr>
</p:sld>
</file>

<file path=ppt/theme/theme1.xml><?xml version="1.0" encoding="utf-8"?>
<a:theme xmlns:a="http://schemas.openxmlformats.org/drawingml/2006/main" name="Περικοπή">
  <a:themeElements>
    <a:clrScheme name="Περικοπή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Περικοπή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Περικοπή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4460</TotalTime>
  <Words>5277</Words>
  <Application>Microsoft Macintosh PowerPoint</Application>
  <PresentationFormat>Ευρεία οθόνη</PresentationFormat>
  <Paragraphs>341</Paragraphs>
  <Slides>41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7" baseType="lpstr">
      <vt:lpstr>Aptos</vt:lpstr>
      <vt:lpstr>Arial</vt:lpstr>
      <vt:lpstr>Franklin Gothic Book</vt:lpstr>
      <vt:lpstr>PlutoSansMedium</vt:lpstr>
      <vt:lpstr>Wingdings</vt:lpstr>
      <vt:lpstr>Περικοπή</vt:lpstr>
      <vt:lpstr>Heart </vt:lpstr>
      <vt:lpstr>Heart </vt:lpstr>
      <vt:lpstr>Mediastinum </vt:lpstr>
      <vt:lpstr>Division of the mediastinum </vt:lpstr>
      <vt:lpstr>Παρουσίαση του PowerPoint</vt:lpstr>
      <vt:lpstr>Lymphatics - Mediastinum</vt:lpstr>
      <vt:lpstr>Basic anatomical elements of the heart </vt:lpstr>
      <vt:lpstr>Structures of the heart</vt:lpstr>
      <vt:lpstr>Projection of the heart on the chest wall </vt:lpstr>
      <vt:lpstr>Position of the heart in summary </vt:lpstr>
      <vt:lpstr>Heart in situ: thymus, diaphragm, pulmonary trunk, aortic arch, superior vena cava</vt:lpstr>
      <vt:lpstr>Pericardium </vt:lpstr>
      <vt:lpstr>Arterial supply of the pericardium </vt:lpstr>
      <vt:lpstr>Surfaces &amp; margins of the heart </vt:lpstr>
      <vt:lpstr>External morphology of the heart Sternocostal surface (anterior aspect) </vt:lpstr>
      <vt:lpstr>External morphology of the Heart Diaphragmatic surface </vt:lpstr>
      <vt:lpstr>Lateral surface of the heart </vt:lpstr>
      <vt:lpstr>External morphology (posteroinferior aspect) of the heart  </vt:lpstr>
      <vt:lpstr>Παρουσίαση του PowerPoint</vt:lpstr>
      <vt:lpstr>Left &amp; right surface of the heart </vt:lpstr>
      <vt:lpstr>Key points about the surfaces of the heart</vt:lpstr>
      <vt:lpstr>Right cardiac cavities - Morphology of right atrium  </vt:lpstr>
      <vt:lpstr>Right cardiac cavities - Morphology of right ventricle</vt:lpstr>
      <vt:lpstr>Παρουσίαση του PowerPoint</vt:lpstr>
      <vt:lpstr>Left atrium of the heart  </vt:lpstr>
      <vt:lpstr>Left ventricle of the heart </vt:lpstr>
      <vt:lpstr>Heart valves</vt:lpstr>
      <vt:lpstr>Aortic valve </vt:lpstr>
      <vt:lpstr>Mitral Valve</vt:lpstr>
      <vt:lpstr>Aortic – Pulmonary valve leaflets and Valsalva sinuses </vt:lpstr>
      <vt:lpstr>Key points about the heart valves</vt:lpstr>
      <vt:lpstr>Myocardium </vt:lpstr>
      <vt:lpstr>Coronary arteries and cardiac veins</vt:lpstr>
      <vt:lpstr>The vascularization of the heart</vt:lpstr>
      <vt:lpstr>Innervation of the heart</vt:lpstr>
      <vt:lpstr>Key points about the innervation of the heart</vt:lpstr>
      <vt:lpstr>Conduction system of the heart </vt:lpstr>
      <vt:lpstr>Lymphatics of the heart</vt:lpstr>
      <vt:lpstr>Cardiac diseases </vt:lpstr>
      <vt:lpstr>Congenital Heart Diseases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Natalia Sinou</dc:creator>
  <cp:lastModifiedBy>actampaki@yahoo.com</cp:lastModifiedBy>
  <cp:revision>13</cp:revision>
  <dcterms:created xsi:type="dcterms:W3CDTF">2025-09-17T16:17:53Z</dcterms:created>
  <dcterms:modified xsi:type="dcterms:W3CDTF">2025-11-18T10:35:35Z</dcterms:modified>
</cp:coreProperties>
</file>